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7"/>
  </p:notesMasterIdLst>
  <p:handoutMasterIdLst>
    <p:handoutMasterId r:id="rId8"/>
  </p:handoutMasterIdLst>
  <p:sldIdLst>
    <p:sldId id="256" r:id="rId5"/>
    <p:sldId id="257" r:id="rId6"/>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2"/>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F66766-0C96-41FC-90E2-902D7EEDE4A4}" v="1" dt="2022-03-11T13:04:08.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5" autoAdjust="0"/>
    <p:restoredTop sz="94651" autoAdjust="0"/>
  </p:normalViewPr>
  <p:slideViewPr>
    <p:cSldViewPr snapToGrid="0">
      <p:cViewPr varScale="1">
        <p:scale>
          <a:sx n="70" d="100"/>
          <a:sy n="70" d="100"/>
        </p:scale>
        <p:origin x="32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usipalo Tiina" userId="85756671-2572-41be-b500-04bb013d399d" providerId="ADAL" clId="{CCF66766-0C96-41FC-90E2-902D7EEDE4A4}"/>
    <pc:docChg chg="custSel modSld">
      <pc:chgData name="Kuusipalo Tiina" userId="85756671-2572-41be-b500-04bb013d399d" providerId="ADAL" clId="{CCF66766-0C96-41FC-90E2-902D7EEDE4A4}" dt="2022-03-11T13:04:00.637" v="0" actId="3626"/>
      <pc:docMkLst>
        <pc:docMk/>
      </pc:docMkLst>
      <pc:sldChg chg="modSp mod">
        <pc:chgData name="Kuusipalo Tiina" userId="85756671-2572-41be-b500-04bb013d399d" providerId="ADAL" clId="{CCF66766-0C96-41FC-90E2-902D7EEDE4A4}" dt="2022-03-11T13:04:00.637" v="0" actId="3626"/>
        <pc:sldMkLst>
          <pc:docMk/>
          <pc:sldMk cId="3697158284" sldId="257"/>
        </pc:sldMkLst>
        <pc:spChg chg="mod">
          <ac:chgData name="Kuusipalo Tiina" userId="85756671-2572-41be-b500-04bb013d399d" providerId="ADAL" clId="{CCF66766-0C96-41FC-90E2-902D7EEDE4A4}" dt="2022-03-11T13:04:00.637" v="0" actId="3626"/>
          <ac:spMkLst>
            <pc:docMk/>
            <pc:sldMk cId="3697158284" sldId="257"/>
            <ac:spMk id="15" creationId="{34A9B966-1970-4325-90C3-2CACE6F7941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77A637-D823-42AA-847C-74C086B45F7E}" type="datetimeFigureOut">
              <a:rPr lang="en-GB" smtClean="0"/>
              <a:t>11/03/2022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FD265E-5454-4B76-943D-31F0ECA48195}" type="slidenum">
              <a:rPr lang="en-GB" smtClean="0"/>
              <a:t>‹#›</a:t>
            </a:fld>
            <a:endParaRPr lang="en-GB"/>
          </a:p>
        </p:txBody>
      </p:sp>
    </p:spTree>
    <p:extLst>
      <p:ext uri="{BB962C8B-B14F-4D97-AF65-F5344CB8AC3E}">
        <p14:creationId xmlns:p14="http://schemas.microsoft.com/office/powerpoint/2010/main" val="14892374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4AF5B-9728-42CE-83B5-C878D4CA8BB6}" type="datetimeFigureOut">
              <a:rPr lang="en-GB" smtClean="0"/>
              <a:t>11/03/2022</a:t>
            </a:fld>
            <a:endParaRPr lang="en-GB"/>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26D59-4C20-462E-A896-24D5CECCF21F}" type="slidenum">
              <a:rPr lang="en-GB" smtClean="0"/>
              <a:t>‹#›</a:t>
            </a:fld>
            <a:endParaRPr lang="en-GB"/>
          </a:p>
        </p:txBody>
      </p:sp>
    </p:spTree>
    <p:extLst>
      <p:ext uri="{BB962C8B-B14F-4D97-AF65-F5344CB8AC3E}">
        <p14:creationId xmlns:p14="http://schemas.microsoft.com/office/powerpoint/2010/main" val="261761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6034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16AA2-52A7-4B12-8960-E190721FDE85}"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1382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33C5D-4C36-41A3-A798-8D931C8D4BB3}"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82245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EA8B1-0575-443F-A36F-69A8D9F8A389}"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25015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48785D-91BD-4CE2-BDA7-6839A1DCA0A2}"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0305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19F5FE-EA05-4D0E-9F52-D86D43E6A2A1}" type="datetime1">
              <a:rPr lang="en-GB" smtClean="0"/>
              <a:t>11/03/2022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113567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5AB463-5572-46EC-99E1-8684408D40D7}"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695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FE4979-FFB8-4BCE-9CC9-D4150A1A91D2}" type="datetime1">
              <a:rPr lang="en-GB" smtClean="0"/>
              <a:t>11/03/2022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01066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D6378F-70C1-4CC0-AF0C-BDEDB48C1E6A}" type="datetime1">
              <a:rPr lang="en-GB" smtClean="0"/>
              <a:t>11/03/2022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5772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3BCB0-8BC1-4A47-898D-96D6F8DB8AC5}" type="datetime1">
              <a:rPr lang="en-GB" smtClean="0"/>
              <a:t>11/03/2022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46953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77AB28E8-1198-4F66-ADA1-FC3B6F2316F4}"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81111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C5F32EA-A3AB-4F3C-A68D-1E9B432AECD0}" type="datetime1">
              <a:rPr lang="en-GB" smtClean="0"/>
              <a:t>11/03/2022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7965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AFE8BA4-CBC9-4C5B-8A4F-8472D77DD69D}" type="datetime1">
              <a:rPr lang="en-GB" smtClean="0"/>
              <a:t>11/03/2022</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A0C4E0D-2FB6-4DD6-9704-C7A2E0BC0870}" type="slidenum">
              <a:rPr lang="en-GB" smtClean="0"/>
              <a:t>‹#›</a:t>
            </a:fld>
            <a:endParaRPr lang="en-GB"/>
          </a:p>
        </p:txBody>
      </p:sp>
    </p:spTree>
    <p:extLst>
      <p:ext uri="{BB962C8B-B14F-4D97-AF65-F5344CB8AC3E}">
        <p14:creationId xmlns:p14="http://schemas.microsoft.com/office/powerpoint/2010/main" val="314525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vainlippu.suomalainentyo.fi/testi/" TargetMode="External"/><Relationship Id="rId2" Type="http://schemas.openxmlformats.org/officeDocument/2006/relationships/hyperlink" Target="https://toivoajatoimintaa.fi/oppilasohje-nain-teet-vastamainoksia-itsenaisesti/" TargetMode="External"/><Relationship Id="rId1" Type="http://schemas.openxmlformats.org/officeDocument/2006/relationships/slideLayout" Target="../slideLayouts/slideLayout2.xml"/><Relationship Id="rId4" Type="http://schemas.openxmlformats.org/officeDocument/2006/relationships/hyperlink" Target="https://areena.yle.fi/1-5018362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8600" y="1834226"/>
            <a:ext cx="6500872" cy="865842"/>
          </a:xfrm>
        </p:spPr>
        <p:txBody>
          <a:bodyPr>
            <a:normAutofit/>
          </a:bodyPr>
          <a:lstStyle/>
          <a:p>
            <a:pPr algn="r"/>
            <a:r>
              <a:rPr lang="en-GB" sz="2800">
                <a:solidFill>
                  <a:schemeClr val="bg1"/>
                </a:solidFill>
                <a:latin typeface="Montserrat ExtraBold" panose="00000900000000000000" pitchFamily="2" charset="0"/>
              </a:rPr>
              <a:t>Oppitunti-/työpaja-aiheita yläkouluille </a:t>
            </a:r>
          </a:p>
        </p:txBody>
      </p:sp>
      <p:sp>
        <p:nvSpPr>
          <p:cNvPr id="3" name="Subtitle 2"/>
          <p:cNvSpPr>
            <a:spLocks noGrp="1"/>
          </p:cNvSpPr>
          <p:nvPr>
            <p:ph type="subTitle" idx="1"/>
          </p:nvPr>
        </p:nvSpPr>
        <p:spPr>
          <a:xfrm>
            <a:off x="529550" y="5648030"/>
            <a:ext cx="4061500" cy="2581379"/>
          </a:xfrm>
        </p:spPr>
        <p:txBody>
          <a:bodyPr>
            <a:normAutofit/>
          </a:bodyPr>
          <a:lstStyle/>
          <a:p>
            <a:pPr algn="l">
              <a:lnSpc>
                <a:spcPct val="150000"/>
              </a:lnSpc>
            </a:pPr>
            <a:r>
              <a:rPr lang="fi-FI" sz="1200">
                <a:solidFill>
                  <a:srgbClr val="233342"/>
                </a:solidFill>
                <a:latin typeface="Open Sans" panose="020B0606030504020204" pitchFamily="34" charset="0"/>
                <a:ea typeface="Open Sans" panose="020B0606030504020204" pitchFamily="34" charset="0"/>
                <a:cs typeface="Open Sans" panose="020B0606030504020204" pitchFamily="34" charset="0"/>
              </a:rPr>
              <a:t>Kohti Zero Waste -koulua -oppituntien/työpajojen tarkoituksena on virittää oppilaat ja opettajat Zero Waste - aiheeseen, minkä jälkeen on helppo lähteä tavoittelemaan jätteettömämpää koulua ja kestävämpää toimintatapaa.</a:t>
            </a:r>
            <a:endParaRPr lang="en-GB" sz="1200">
              <a:latin typeface="Open Sans" panose="020B0606030504020204" pitchFamily="34" charset="0"/>
              <a:ea typeface="Open Sans" panose="020B0606030504020204" pitchFamily="34" charset="0"/>
              <a:cs typeface="Open Sans" panose="020B0606030504020204" pitchFamily="34" charset="0"/>
            </a:endParaRPr>
          </a:p>
        </p:txBody>
      </p:sp>
      <p:sp>
        <p:nvSpPr>
          <p:cNvPr id="4" name="Title 1"/>
          <p:cNvSpPr txBox="1">
            <a:spLocks/>
          </p:cNvSpPr>
          <p:nvPr/>
        </p:nvSpPr>
        <p:spPr>
          <a:xfrm>
            <a:off x="548600" y="2575811"/>
            <a:ext cx="6481822" cy="350086"/>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r"/>
            <a:r>
              <a:rPr lang="fi-FI" sz="1200">
                <a:solidFill>
                  <a:schemeClr val="bg1"/>
                </a:solidFill>
                <a:latin typeface="Montserrat SemiBold" panose="00000700000000000000" pitchFamily="2" charset="0"/>
              </a:rPr>
              <a:t>Kohti Zero Waste -koulua -toimintamalli</a:t>
            </a:r>
            <a:endParaRPr lang="en-GB" sz="1200">
              <a:solidFill>
                <a:schemeClr val="bg1"/>
              </a:solidFill>
              <a:latin typeface="Montserrat SemiBold" panose="00000700000000000000" pitchFamily="2" charset="0"/>
            </a:endParaRPr>
          </a:p>
        </p:txBody>
      </p:sp>
      <p:sp>
        <p:nvSpPr>
          <p:cNvPr id="6"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600" spc="300">
                <a:solidFill>
                  <a:schemeClr val="bg1"/>
                </a:solidFill>
                <a:latin typeface="Montserrat SemiBold" panose="00000700000000000000" pitchFamily="2" charset="0"/>
              </a:rPr>
              <a:t>KOHTI ZERO WASTE -KOULUA  |  OPPITUNTI-/TYÖPAJA-AIHEITA YLÄKOULUILLE</a:t>
            </a:r>
            <a:endParaRPr lang="en-GB" sz="600" spc="300">
              <a:solidFill>
                <a:schemeClr val="bg1"/>
              </a:solidFill>
              <a:latin typeface="Montserrat SemiBold" panose="00000700000000000000" pitchFamily="2" charset="0"/>
            </a:endParaRPr>
          </a:p>
        </p:txBody>
      </p:sp>
    </p:spTree>
    <p:extLst>
      <p:ext uri="{BB962C8B-B14F-4D97-AF65-F5344CB8AC3E}">
        <p14:creationId xmlns:p14="http://schemas.microsoft.com/office/powerpoint/2010/main" val="89099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600" spc="300">
                <a:solidFill>
                  <a:schemeClr val="bg1"/>
                </a:solidFill>
                <a:latin typeface="Montserrat SemiBold" panose="00000700000000000000" pitchFamily="2" charset="0"/>
              </a:rPr>
              <a:t>KOHTI ZERO WASTE -KOULUA  |  OPPITUNTI-/TYÖPAJA-AIHEITA YLÄKOULUILLE</a:t>
            </a:r>
            <a:endParaRPr lang="en-GB" sz="600" spc="300">
              <a:solidFill>
                <a:schemeClr val="bg1"/>
              </a:solidFill>
              <a:latin typeface="Montserrat SemiBold" panose="00000700000000000000" pitchFamily="2" charset="0"/>
            </a:endParaRPr>
          </a:p>
        </p:txBody>
      </p:sp>
      <p:sp>
        <p:nvSpPr>
          <p:cNvPr id="2" name="Title 1"/>
          <p:cNvSpPr>
            <a:spLocks noGrp="1"/>
          </p:cNvSpPr>
          <p:nvPr>
            <p:ph type="title"/>
          </p:nvPr>
        </p:nvSpPr>
        <p:spPr>
          <a:xfrm>
            <a:off x="519728" y="1178842"/>
            <a:ext cx="6520220" cy="497558"/>
          </a:xfrm>
        </p:spPr>
        <p:txBody>
          <a:bodyPr>
            <a:normAutofit/>
          </a:bodyPr>
          <a:lstStyle/>
          <a:p>
            <a:r>
              <a:rPr lang="fi-FI" sz="1600">
                <a:solidFill>
                  <a:srgbClr val="233342"/>
                </a:solidFill>
                <a:latin typeface="Montserrat ExtraBold" panose="00000900000000000000" pitchFamily="2" charset="0"/>
              </a:rPr>
              <a:t>Kulutusaiheinen vastamainos</a:t>
            </a:r>
            <a:endParaRPr lang="en-GB" sz="1600">
              <a:solidFill>
                <a:srgbClr val="233342"/>
              </a:solidFill>
              <a:latin typeface="Montserrat ExtraBold" panose="00000900000000000000" pitchFamily="2" charset="0"/>
            </a:endParaRPr>
          </a:p>
        </p:txBody>
      </p:sp>
      <p:sp>
        <p:nvSpPr>
          <p:cNvPr id="3" name="Content Placeholder 2"/>
          <p:cNvSpPr>
            <a:spLocks noGrp="1"/>
          </p:cNvSpPr>
          <p:nvPr>
            <p:ph idx="1"/>
          </p:nvPr>
        </p:nvSpPr>
        <p:spPr>
          <a:xfrm>
            <a:off x="519727" y="1676120"/>
            <a:ext cx="6520220" cy="830139"/>
          </a:xfrm>
        </p:spPr>
        <p:txBody>
          <a:bodyPr>
            <a:normAutofit/>
          </a:bodyPr>
          <a:lstStyle/>
          <a:p>
            <a:pPr>
              <a:lnSpc>
                <a:spcPct val="150000"/>
              </a:lnSpc>
            </a:pPr>
            <a:r>
              <a:rPr lang="fi-FI" sz="1000" dirty="0">
                <a:latin typeface="Open Sans" panose="020B0606030504020204" pitchFamily="34" charset="0"/>
                <a:ea typeface="Open Sans" panose="020B0606030504020204" pitchFamily="34" charset="0"/>
                <a:cs typeface="Open Sans" panose="020B0606030504020204" pitchFamily="34" charset="0"/>
              </a:rPr>
              <a:t>Tehkää luokassa joko yksin tai ryhmissä vastamainoksia.</a:t>
            </a:r>
          </a:p>
          <a:p>
            <a:pPr>
              <a:lnSpc>
                <a:spcPct val="150000"/>
              </a:lnSpc>
            </a:pPr>
            <a:r>
              <a:rPr lang="fi-FI" sz="1000" dirty="0">
                <a:latin typeface="Open Sans" panose="020B0606030504020204" pitchFamily="34" charset="0"/>
                <a:ea typeface="Open Sans" panose="020B0606030504020204" pitchFamily="34" charset="0"/>
                <a:cs typeface="Open Sans" panose="020B0606030504020204" pitchFamily="34" charset="0"/>
              </a:rPr>
              <a:t>Ohjeet löytyvät </a:t>
            </a:r>
            <a:r>
              <a:rPr lang="fi-FI" sz="1000" u="sng" dirty="0">
                <a:latin typeface="Open Sans" panose="020B0606030504020204" pitchFamily="34" charset="0"/>
                <a:ea typeface="Open Sans" panose="020B0606030504020204" pitchFamily="34" charset="0"/>
                <a:cs typeface="Open Sans" panose="020B0606030504020204" pitchFamily="34" charset="0"/>
                <a:hlinkClick r:id="rId2"/>
              </a:rPr>
              <a:t>täältä</a:t>
            </a:r>
            <a:r>
              <a:rPr lang="fi-FI" sz="1000" dirty="0">
                <a:latin typeface="Open Sans" panose="020B0606030504020204" pitchFamily="34" charset="0"/>
                <a:ea typeface="Open Sans" panose="020B0606030504020204" pitchFamily="34" charset="0"/>
                <a:cs typeface="Open Sans" panose="020B0606030504020204" pitchFamily="34" charset="0"/>
              </a:rPr>
              <a:t>.</a:t>
            </a:r>
          </a:p>
        </p:txBody>
      </p:sp>
      <p:sp>
        <p:nvSpPr>
          <p:cNvPr id="14" name="Title 1">
            <a:extLst>
              <a:ext uri="{FF2B5EF4-FFF2-40B4-BE49-F238E27FC236}">
                <a16:creationId xmlns:a16="http://schemas.microsoft.com/office/drawing/2014/main" id="{9E90649E-65E1-44AB-822A-870457B5650E}"/>
              </a:ext>
            </a:extLst>
          </p:cNvPr>
          <p:cNvSpPr txBox="1">
            <a:spLocks/>
          </p:cNvSpPr>
          <p:nvPr/>
        </p:nvSpPr>
        <p:spPr>
          <a:xfrm>
            <a:off x="519727" y="2582459"/>
            <a:ext cx="6520220" cy="497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GB" sz="1600">
                <a:solidFill>
                  <a:srgbClr val="233342"/>
                </a:solidFill>
                <a:latin typeface="Montserrat ExtraBold" panose="00000900000000000000" pitchFamily="2" charset="0"/>
              </a:rPr>
              <a:t>Millainen kuluttaja olet?</a:t>
            </a:r>
          </a:p>
        </p:txBody>
      </p:sp>
      <p:sp>
        <p:nvSpPr>
          <p:cNvPr id="15" name="Content Placeholder 2">
            <a:extLst>
              <a:ext uri="{FF2B5EF4-FFF2-40B4-BE49-F238E27FC236}">
                <a16:creationId xmlns:a16="http://schemas.microsoft.com/office/drawing/2014/main" id="{34A9B966-1970-4325-90C3-2CACE6F79419}"/>
              </a:ext>
            </a:extLst>
          </p:cNvPr>
          <p:cNvSpPr txBox="1">
            <a:spLocks/>
          </p:cNvSpPr>
          <p:nvPr/>
        </p:nvSpPr>
        <p:spPr>
          <a:xfrm>
            <a:off x="519727" y="3080017"/>
            <a:ext cx="6520220" cy="829859"/>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a:lnSpc>
                <a:spcPct val="150000"/>
              </a:lnSpc>
            </a:pPr>
            <a:r>
              <a:rPr lang="fi-FI" sz="1000" u="sng" dirty="0">
                <a:latin typeface="Open Sans" panose="020B0606030504020204" pitchFamily="34" charset="0"/>
                <a:ea typeface="Open Sans" panose="020B0606030504020204" pitchFamily="34" charset="0"/>
                <a:cs typeface="Open Sans" panose="020B0606030504020204" pitchFamily="34" charset="0"/>
                <a:hlinkClick r:id="rId3"/>
              </a:rPr>
              <a:t>Millainen kuluttaja olet –testi</a:t>
            </a:r>
            <a:endParaRPr lang="fi-FI" sz="1000" u="sng"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fi-FI" sz="1000" dirty="0">
                <a:latin typeface="Open Sans" panose="020B0606030504020204" pitchFamily="34" charset="0"/>
                <a:ea typeface="Open Sans" panose="020B0606030504020204" pitchFamily="34" charset="0"/>
                <a:cs typeface="Open Sans" panose="020B0606030504020204" pitchFamily="34" charset="0"/>
              </a:rPr>
              <a:t>Tehkää omasta kulutustavasta runo, kirjoitus, sarjakuva tai räppi.</a:t>
            </a:r>
          </a:p>
        </p:txBody>
      </p:sp>
      <p:sp>
        <p:nvSpPr>
          <p:cNvPr id="10" name="Title 1">
            <a:extLst>
              <a:ext uri="{FF2B5EF4-FFF2-40B4-BE49-F238E27FC236}">
                <a16:creationId xmlns:a16="http://schemas.microsoft.com/office/drawing/2014/main" id="{8C020C2D-4BE2-496C-AEE3-D50DB4A32C9D}"/>
              </a:ext>
            </a:extLst>
          </p:cNvPr>
          <p:cNvSpPr txBox="1">
            <a:spLocks/>
          </p:cNvSpPr>
          <p:nvPr/>
        </p:nvSpPr>
        <p:spPr>
          <a:xfrm>
            <a:off x="519727" y="4012102"/>
            <a:ext cx="6520220" cy="497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GB" sz="1600">
                <a:solidFill>
                  <a:srgbClr val="233342"/>
                </a:solidFill>
                <a:latin typeface="Montserrat ExtraBold" panose="00000900000000000000" pitchFamily="2" charset="0"/>
              </a:rPr>
              <a:t>Mitä Zero Waste on?</a:t>
            </a:r>
          </a:p>
        </p:txBody>
      </p:sp>
      <p:sp>
        <p:nvSpPr>
          <p:cNvPr id="13" name="Content Placeholder 2">
            <a:extLst>
              <a:ext uri="{FF2B5EF4-FFF2-40B4-BE49-F238E27FC236}">
                <a16:creationId xmlns:a16="http://schemas.microsoft.com/office/drawing/2014/main" id="{C308B6FF-2CDC-40AA-9D9F-A1690F1C6502}"/>
              </a:ext>
            </a:extLst>
          </p:cNvPr>
          <p:cNvSpPr txBox="1">
            <a:spLocks/>
          </p:cNvSpPr>
          <p:nvPr/>
        </p:nvSpPr>
        <p:spPr>
          <a:xfrm>
            <a:off x="519727" y="4509660"/>
            <a:ext cx="6520220" cy="1367265"/>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0" indent="0">
              <a:lnSpc>
                <a:spcPct val="150000"/>
              </a:lnSpc>
              <a:buNone/>
            </a:pPr>
            <a:r>
              <a:rPr lang="fi-FI" sz="1000">
                <a:latin typeface="Open Sans" panose="020B0606030504020204" pitchFamily="34" charset="0"/>
                <a:ea typeface="Open Sans" panose="020B0606030504020204" pitchFamily="34" charset="0"/>
                <a:cs typeface="Open Sans" panose="020B0606030504020204" pitchFamily="34" charset="0"/>
              </a:rPr>
              <a:t>Tutkikaa mitä Zero Waste on? Lisäksi pohtikaa, miten siihen päästään?</a:t>
            </a:r>
          </a:p>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Etsikää tietoa Zero Waste -elämäntavasta.</a:t>
            </a:r>
          </a:p>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Ideoikaa yhdessä tekoja, joilla päästään kohti Zero Waste -koulua</a:t>
            </a:r>
          </a:p>
        </p:txBody>
      </p:sp>
      <p:sp>
        <p:nvSpPr>
          <p:cNvPr id="6" name="Title 1"/>
          <p:cNvSpPr txBox="1">
            <a:spLocks/>
          </p:cNvSpPr>
          <p:nvPr/>
        </p:nvSpPr>
        <p:spPr>
          <a:xfrm>
            <a:off x="519727" y="5750130"/>
            <a:ext cx="6520220" cy="497558"/>
          </a:xfrm>
          <a:prstGeom prst="rect">
            <a:avLst/>
          </a:prstGeom>
        </p:spPr>
        <p:txBody>
          <a:bodyPr vert="horz" lIns="91440" tIns="45720" rIns="91440" bIns="45720" rtlCol="0" anchor="ctr">
            <a:normAutofit/>
          </a:bodyPr>
          <a:lstStyle>
            <a:lvl1pPr algn="l" defTabSz="755934" rtl="0" eaLnBrk="1" latinLnBrk="0" hangingPunct="1">
              <a:lnSpc>
                <a:spcPct val="90000"/>
              </a:lnSpc>
              <a:spcBef>
                <a:spcPct val="0"/>
              </a:spcBef>
              <a:buNone/>
              <a:defRPr sz="3637" kern="1200">
                <a:solidFill>
                  <a:schemeClr val="tx1"/>
                </a:solidFill>
                <a:latin typeface="+mj-lt"/>
                <a:ea typeface="+mj-ea"/>
                <a:cs typeface="+mj-cs"/>
              </a:defRPr>
            </a:lvl1pPr>
          </a:lstStyle>
          <a:p>
            <a:r>
              <a:rPr lang="en-GB" sz="1600">
                <a:solidFill>
                  <a:srgbClr val="233342"/>
                </a:solidFill>
                <a:latin typeface="Montserrat ExtraBold" panose="00000900000000000000" pitchFamily="2" charset="0"/>
              </a:rPr>
              <a:t>Tehkää vaatevallankumous</a:t>
            </a:r>
          </a:p>
        </p:txBody>
      </p:sp>
      <p:sp>
        <p:nvSpPr>
          <p:cNvPr id="9" name="Content Placeholder 2"/>
          <p:cNvSpPr txBox="1">
            <a:spLocks/>
          </p:cNvSpPr>
          <p:nvPr/>
        </p:nvSpPr>
        <p:spPr>
          <a:xfrm>
            <a:off x="519727" y="6247688"/>
            <a:ext cx="6520220" cy="3090541"/>
          </a:xfrm>
          <a:prstGeom prst="rect">
            <a:avLst/>
          </a:prstGeom>
        </p:spPr>
        <p:txBody>
          <a:bodyPr vert="horz" lIns="91440" tIns="45720" rIns="91440" bIns="45720" rtlCol="0">
            <a:noAutofit/>
          </a:bodyPr>
          <a:lst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Selvittäkää ensin, mistä päin maapalloa omat päällä olevat vaatteenne ovat, mistä materiaaleista ne on tehty ja mikä on materiaalien vesijalanjälki (vinkki: vaatteiden vesijalanjälkeä voi havainnollistaa esim. ämpäreillä) tai kemikaalikuorma.</a:t>
            </a:r>
          </a:p>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Katselkaa Ylen Areenasta dokumenttisarja </a:t>
            </a:r>
            <a:r>
              <a:rPr lang="fi-FI" sz="1000" u="sng">
                <a:latin typeface="Open Sans" panose="020B0606030504020204" pitchFamily="34" charset="0"/>
                <a:ea typeface="Open Sans" panose="020B0606030504020204" pitchFamily="34" charset="0"/>
                <a:cs typeface="Open Sans" panose="020B0606030504020204" pitchFamily="34" charset="0"/>
                <a:hlinkClick r:id="rId4"/>
              </a:rPr>
              <a:t>”Verta, hikeä ja T-paitoja”.</a:t>
            </a:r>
            <a:endParaRPr lang="fi-FI" sz="1000" u="sng">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Järjestäkää tämän jälkeen koulussa vaatteidenvaihtotapahtuma, johon koulun oppilaat, opettajat ja henkilökunta voivat tuoda ehjiä ja puhtaita vaatteitaen. Vaatteita saa tuoda tai viedä vapaasti. Oppilaat voivat tehdä myös aiheesta tapahtumajulisteet, infojulisteet ja aamunavauksen.</a:t>
            </a:r>
          </a:p>
          <a:p>
            <a:pPr>
              <a:lnSpc>
                <a:spcPct val="150000"/>
              </a:lnSpc>
            </a:pPr>
            <a:r>
              <a:rPr lang="fi-FI" sz="1000">
                <a:latin typeface="Open Sans" panose="020B0606030504020204" pitchFamily="34" charset="0"/>
                <a:ea typeface="Open Sans" panose="020B0606030504020204" pitchFamily="34" charset="0"/>
                <a:cs typeface="Open Sans" panose="020B0606030504020204" pitchFamily="34" charset="0"/>
              </a:rPr>
              <a:t>Tehkää yhteistyötä esim. kunnan kierrätyskeskuksen kanssa, johon voi tapahtuman jälkeen lahjoittaa esim. ylijäämävaatteet.</a:t>
            </a:r>
          </a:p>
        </p:txBody>
      </p:sp>
      <p:sp>
        <p:nvSpPr>
          <p:cNvPr id="12" name="Slide Number Placeholder 11"/>
          <p:cNvSpPr>
            <a:spLocks noGrp="1"/>
          </p:cNvSpPr>
          <p:nvPr>
            <p:ph type="sldNum" sz="quarter" idx="12"/>
          </p:nvPr>
        </p:nvSpPr>
        <p:spPr/>
        <p:txBody>
          <a:bodyPr/>
          <a:lstStyle/>
          <a:p>
            <a:fld id="{AA0C4E0D-2FB6-4DD6-9704-C7A2E0BC0870}" type="slidenum">
              <a:rPr lang="en-GB" smtClean="0"/>
              <a:t>2</a:t>
            </a:fld>
            <a:endParaRPr lang="en-GB"/>
          </a:p>
        </p:txBody>
      </p:sp>
    </p:spTree>
    <p:extLst>
      <p:ext uri="{BB962C8B-B14F-4D97-AF65-F5344CB8AC3E}">
        <p14:creationId xmlns:p14="http://schemas.microsoft.com/office/powerpoint/2010/main" val="36971582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CA341CEA695BE4469AED5A4CE0E793DD" ma:contentTypeVersion="13" ma:contentTypeDescription="Luo uusi asiakirja." ma:contentTypeScope="" ma:versionID="bc7fb4877fadd2b70feae5d928b3a5b7">
  <xsd:schema xmlns:xsd="http://www.w3.org/2001/XMLSchema" xmlns:xs="http://www.w3.org/2001/XMLSchema" xmlns:p="http://schemas.microsoft.com/office/2006/metadata/properties" xmlns:ns2="97798e35-6295-4fad-99fc-4a7e545c8655" xmlns:ns3="a2c1fbe0-0553-4a4a-a204-fee0165615f9" targetNamespace="http://schemas.microsoft.com/office/2006/metadata/properties" ma:root="true" ma:fieldsID="042d507544c2f3307fa08180bdd50332" ns2:_="" ns3:_="">
    <xsd:import namespace="97798e35-6295-4fad-99fc-4a7e545c8655"/>
    <xsd:import namespace="a2c1fbe0-0553-4a4a-a204-fee0165615f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798e35-6295-4fad-99fc-4a7e545c8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c1fbe0-0553-4a4a-a204-fee0165615f9" elementFormDefault="qualified">
    <xsd:import namespace="http://schemas.microsoft.com/office/2006/documentManagement/types"/>
    <xsd:import namespace="http://schemas.microsoft.com/office/infopath/2007/PartnerControls"/>
    <xsd:element name="SharedWithUsers" ma:index="19"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BEBCE9-88AA-4F94-8AAA-7BC6603B43CA}">
  <ds:schemaRefs>
    <ds:schemaRef ds:uri="http://schemas.openxmlformats.org/package/2006/metadata/core-properties"/>
    <ds:schemaRef ds:uri="http://schemas.microsoft.com/office/2006/documentManagement/types"/>
    <ds:schemaRef ds:uri="97798e35-6295-4fad-99fc-4a7e545c8655"/>
    <ds:schemaRef ds:uri="http://purl.org/dc/elements/1.1/"/>
    <ds:schemaRef ds:uri="http://schemas.microsoft.com/office/2006/metadata/properties"/>
    <ds:schemaRef ds:uri="http://schemas.microsoft.com/office/infopath/2007/PartnerControls"/>
    <ds:schemaRef ds:uri="http://purl.org/dc/terms/"/>
    <ds:schemaRef ds:uri="a2c1fbe0-0553-4a4a-a204-fee0165615f9"/>
    <ds:schemaRef ds:uri="http://www.w3.org/XML/1998/namespace"/>
    <ds:schemaRef ds:uri="http://purl.org/dc/dcmitype/"/>
  </ds:schemaRefs>
</ds:datastoreItem>
</file>

<file path=customXml/itemProps2.xml><?xml version="1.0" encoding="utf-8"?>
<ds:datastoreItem xmlns:ds="http://schemas.openxmlformats.org/officeDocument/2006/customXml" ds:itemID="{A9968EFC-D480-427D-BF63-7CD2EDB31B57}">
  <ds:schemaRefs>
    <ds:schemaRef ds:uri="http://schemas.microsoft.com/sharepoint/v3/contenttype/forms"/>
  </ds:schemaRefs>
</ds:datastoreItem>
</file>

<file path=customXml/itemProps3.xml><?xml version="1.0" encoding="utf-8"?>
<ds:datastoreItem xmlns:ds="http://schemas.openxmlformats.org/officeDocument/2006/customXml" ds:itemID="{3D9B2138-10F2-47B6-A57E-55C16CB07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798e35-6295-4fad-99fc-4a7e545c8655"/>
    <ds:schemaRef ds:uri="a2c1fbe0-0553-4a4a-a204-fee0165615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198</TotalTime>
  <Words>238</Words>
  <Application>Microsoft Office PowerPoint</Application>
  <PresentationFormat>Mukautettu</PresentationFormat>
  <Paragraphs>21</Paragraphs>
  <Slides>2</Slides>
  <Notes>1</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vt:i4>
      </vt:variant>
    </vt:vector>
  </HeadingPairs>
  <TitlesOfParts>
    <vt:vector size="9" baseType="lpstr">
      <vt:lpstr>Arial</vt:lpstr>
      <vt:lpstr>Calibri</vt:lpstr>
      <vt:lpstr>Calibri Light</vt:lpstr>
      <vt:lpstr>Montserrat ExtraBold</vt:lpstr>
      <vt:lpstr>Montserrat SemiBold</vt:lpstr>
      <vt:lpstr>Open Sans</vt:lpstr>
      <vt:lpstr>Office Theme</vt:lpstr>
      <vt:lpstr>Oppitunti-/työpaja-aiheita yläkouluille </vt:lpstr>
      <vt:lpstr>Kulutusaiheinen vastamainos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Telkkä</dc:creator>
  <cp:lastModifiedBy>Kuusipalo Tiina</cp:lastModifiedBy>
  <cp:revision>41</cp:revision>
  <dcterms:created xsi:type="dcterms:W3CDTF">2021-10-25T08:37:10Z</dcterms:created>
  <dcterms:modified xsi:type="dcterms:W3CDTF">2022-03-11T13:04:10Z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0x010100CA341CEA695BE4469AED5A4CE0E793DD</vt:lpwstr>
  </property>
</Properties>
</file>