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
  </p:notesMasterIdLst>
  <p:handoutMasterIdLst>
    <p:handoutMasterId r:id="rId4"/>
  </p:handoutMasterIdLst>
  <p:sldIdLst>
    <p:sldId id="256" r:id="rId2"/>
  </p:sldIdLst>
  <p:sldSz cx="7559675" cy="1069181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DFB9"/>
    <a:srgbClr val="233342"/>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25" autoAdjust="0"/>
    <p:restoredTop sz="94660"/>
  </p:normalViewPr>
  <p:slideViewPr>
    <p:cSldViewPr snapToGrid="0">
      <p:cViewPr varScale="1">
        <p:scale>
          <a:sx n="101" d="100"/>
          <a:sy n="101" d="100"/>
        </p:scale>
        <p:origin x="135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77A637-D823-42AA-847C-74C086B45F7E}" type="datetimeFigureOut">
              <a:rPr lang="en-GB" smtClean="0"/>
              <a:t>15/12/2021</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EFD265E-5454-4B76-943D-31F0ECA48195}" type="slidenum">
              <a:rPr lang="en-GB" smtClean="0"/>
              <a:t>‹#›</a:t>
            </a:fld>
            <a:endParaRPr lang="en-GB"/>
          </a:p>
        </p:txBody>
      </p:sp>
    </p:spTree>
    <p:extLst>
      <p:ext uri="{BB962C8B-B14F-4D97-AF65-F5344CB8AC3E}">
        <p14:creationId xmlns:p14="http://schemas.microsoft.com/office/powerpoint/2010/main" val="148923743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E4AF5B-9728-42CE-83B5-C878D4CA8BB6}" type="datetimeFigureOut">
              <a:rPr lang="en-GB" smtClean="0"/>
              <a:t>15/12/2021</a:t>
            </a:fld>
            <a:endParaRPr lang="en-GB"/>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026D59-4C20-462E-A896-24D5CECCF21F}" type="slidenum">
              <a:rPr lang="en-GB" smtClean="0"/>
              <a:t>‹#›</a:t>
            </a:fld>
            <a:endParaRPr lang="en-GB"/>
          </a:p>
        </p:txBody>
      </p:sp>
    </p:spTree>
    <p:extLst>
      <p:ext uri="{BB962C8B-B14F-4D97-AF65-F5344CB8AC3E}">
        <p14:creationId xmlns:p14="http://schemas.microsoft.com/office/powerpoint/2010/main" val="261761244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160348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en-US"/>
              <a:t>Click to edit Master title style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16AA2-52A7-4B12-8960-E190721FDE85}" type="datetime1">
              <a:rPr lang="en-GB" smtClean="0"/>
              <a:t>15/12/2021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2513822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D33C5D-4C36-41A3-A798-8D931C8D4BB3}" type="datetime1">
              <a:rPr lang="en-GB" smtClean="0"/>
              <a:t>15/12/2021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1822456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FEA8B1-0575-443F-A36F-69A8D9F8A389}" type="datetime1">
              <a:rPr lang="en-GB" smtClean="0"/>
              <a:t>15/12/2021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22501553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48785D-91BD-4CE2-BDA7-6839A1DCA0A2}" type="datetime1">
              <a:rPr lang="en-GB" smtClean="0"/>
              <a:t>15/12/2021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3603058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en-US"/>
              <a:t>Click to edit Master title style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19F5FE-EA05-4D0E-9F52-D86D43E6A2A1}" type="datetime1">
              <a:rPr lang="en-GB" smtClean="0"/>
              <a:t>15/12/2021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1113567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65AB463-5572-46EC-99E1-8684408D40D7}" type="datetime1">
              <a:rPr lang="en-GB" smtClean="0"/>
              <a:t>15/12/2021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366954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en-US"/>
              <a:t>Click to edit Master title style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4" name="Content Placeholder 3"/>
          <p:cNvSpPr>
            <a:spLocks noGrp="1"/>
          </p:cNvSpPr>
          <p:nvPr>
            <p:ph sz="half" idx="2"/>
          </p:nvPr>
        </p:nvSpPr>
        <p:spPr>
          <a:xfrm>
            <a:off x="520713" y="3905482"/>
            <a:ext cx="3198096"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6" name="Content Placeholder 5"/>
          <p:cNvSpPr>
            <a:spLocks noGrp="1"/>
          </p:cNvSpPr>
          <p:nvPr>
            <p:ph sz="quarter" idx="4"/>
          </p:nvPr>
        </p:nvSpPr>
        <p:spPr>
          <a:xfrm>
            <a:off x="3827086" y="3905482"/>
            <a:ext cx="3213847"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BFE4979-FFB8-4BCE-9CC9-D4150A1A91D2}" type="datetime1">
              <a:rPr lang="en-GB" smtClean="0"/>
              <a:t>15/12/2021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1010663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BD6378F-70C1-4CC0-AF0C-BDEDB48C1E6A}" type="datetime1">
              <a:rPr lang="en-GB" smtClean="0"/>
              <a:t>15/12/2021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2577217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83BCB0-8BC1-4A47-898D-96D6F8DB8AC5}" type="datetime1">
              <a:rPr lang="en-GB" smtClean="0"/>
              <a:t>15/12/2021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2469534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77AB28E8-1198-4F66-ADA1-FC3B6F2316F4}" type="datetime1">
              <a:rPr lang="en-GB" smtClean="0"/>
              <a:t>15/12/2021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3811112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US"/>
              <a:t>Click icon to add picture</a:t>
            </a:r>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9C5F32EA-A3AB-4F3C-A68D-1E9B432AECD0}" type="datetime1">
              <a:rPr lang="en-GB" smtClean="0"/>
              <a:t>15/12/2021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379657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DAFE8BA4-CBC9-4C5B-8A4F-8472D77DD69D}" type="datetime1">
              <a:rPr lang="en-GB" smtClean="0"/>
              <a:t>15/12/2021</a:t>
            </a:fld>
            <a:endParaRPr lang="en-GB"/>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AA0C4E0D-2FB6-4DD6-9704-C7A2E0BC0870}" type="slidenum">
              <a:rPr lang="en-GB" smtClean="0"/>
              <a:t>‹#›</a:t>
            </a:fld>
            <a:endParaRPr lang="en-GB"/>
          </a:p>
        </p:txBody>
      </p:sp>
    </p:spTree>
    <p:extLst>
      <p:ext uri="{BB962C8B-B14F-4D97-AF65-F5344CB8AC3E}">
        <p14:creationId xmlns:p14="http://schemas.microsoft.com/office/powerpoint/2010/main" val="31452506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prezi.com/view/f5HFLh2dmccHlXAXanP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Title 1"/>
          <p:cNvSpPr txBox="1">
            <a:spLocks/>
          </p:cNvSpPr>
          <p:nvPr/>
        </p:nvSpPr>
        <p:spPr>
          <a:xfrm>
            <a:off x="241546" y="148640"/>
            <a:ext cx="6995663" cy="320723"/>
          </a:xfrm>
          <a:prstGeom prst="rect">
            <a:avLst/>
          </a:prstGeom>
        </p:spPr>
        <p:txBody>
          <a:bodyPr vert="horz" lIns="91440" tIns="45720" rIns="91440" bIns="4572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fi-FI" sz="600" spc="300">
                <a:solidFill>
                  <a:schemeClr val="bg1"/>
                </a:solidFill>
                <a:latin typeface="Montserrat SemiBold" panose="00000700000000000000" pitchFamily="2" charset="0"/>
              </a:rPr>
              <a:t>KOHTI ZERO WASTE -KOULUA  |  OPETTAJAN INFOKIRJE</a:t>
            </a:r>
            <a:endParaRPr lang="en-GB" sz="600" spc="300">
              <a:solidFill>
                <a:schemeClr val="bg1"/>
              </a:solidFill>
              <a:latin typeface="Montserrat SemiBold" panose="00000700000000000000" pitchFamily="2" charset="0"/>
            </a:endParaRPr>
          </a:p>
        </p:txBody>
      </p:sp>
      <p:sp>
        <p:nvSpPr>
          <p:cNvPr id="10" name="Title 1">
            <a:extLst>
              <a:ext uri="{FF2B5EF4-FFF2-40B4-BE49-F238E27FC236}">
                <a16:creationId xmlns:a16="http://schemas.microsoft.com/office/drawing/2014/main" id="{DBEC7BCB-F37F-4D6E-9FF9-C0BB9D1FF71D}"/>
              </a:ext>
            </a:extLst>
          </p:cNvPr>
          <p:cNvSpPr txBox="1">
            <a:spLocks/>
          </p:cNvSpPr>
          <p:nvPr/>
        </p:nvSpPr>
        <p:spPr>
          <a:xfrm>
            <a:off x="519728" y="1178842"/>
            <a:ext cx="6520219" cy="402308"/>
          </a:xfrm>
          <a:prstGeom prst="rect">
            <a:avLst/>
          </a:prstGeom>
        </p:spPr>
        <p:txBody>
          <a:bodyPr vert="horz" lIns="91440" tIns="45720" rIns="91440" bIns="4572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fi-FI" sz="1600">
                <a:solidFill>
                  <a:srgbClr val="233342"/>
                </a:solidFill>
                <a:latin typeface="Montserrat ExtraBold" panose="00000900000000000000" pitchFamily="2" charset="0"/>
              </a:rPr>
              <a:t>Kohti Zero Waste –koulua</a:t>
            </a:r>
            <a:endParaRPr lang="en-GB" sz="1600">
              <a:solidFill>
                <a:srgbClr val="233342"/>
              </a:solidFill>
              <a:latin typeface="Montserrat ExtraBold" panose="00000900000000000000" pitchFamily="2" charset="0"/>
            </a:endParaRPr>
          </a:p>
        </p:txBody>
      </p:sp>
      <p:sp>
        <p:nvSpPr>
          <p:cNvPr id="11" name="Content Placeholder 2">
            <a:extLst>
              <a:ext uri="{FF2B5EF4-FFF2-40B4-BE49-F238E27FC236}">
                <a16:creationId xmlns:a16="http://schemas.microsoft.com/office/drawing/2014/main" id="{1395F47B-F80B-43CE-A0EC-71409D079852}"/>
              </a:ext>
            </a:extLst>
          </p:cNvPr>
          <p:cNvSpPr txBox="1">
            <a:spLocks/>
          </p:cNvSpPr>
          <p:nvPr/>
        </p:nvSpPr>
        <p:spPr>
          <a:xfrm>
            <a:off x="519727" y="1799944"/>
            <a:ext cx="6520220" cy="7713027"/>
          </a:xfrm>
          <a:prstGeom prst="rect">
            <a:avLst/>
          </a:prstGeom>
        </p:spPr>
        <p:txBody>
          <a:bodyPr vert="horz" lIns="91440" tIns="45720" rIns="91440" bIns="45720" rtlCol="0">
            <a:noAutofit/>
          </a:bodyPr>
          <a:lstStyle>
            <a:lvl1pPr marL="0" indent="0" algn="ctr" defTabSz="755934" rtl="0" eaLnBrk="1" latinLnBrk="0" hangingPunct="1">
              <a:lnSpc>
                <a:spcPct val="90000"/>
              </a:lnSpc>
              <a:spcBef>
                <a:spcPts val="827"/>
              </a:spcBef>
              <a:buFont typeface="Arial" panose="020B0604020202020204" pitchFamily="34" charset="0"/>
              <a:buNone/>
              <a:defRPr sz="1984" kern="1200">
                <a:solidFill>
                  <a:schemeClr val="tx1"/>
                </a:solidFill>
                <a:latin typeface="+mn-lt"/>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algn="l">
              <a:lnSpc>
                <a:spcPct val="150000"/>
              </a:lnSpc>
              <a:spcAft>
                <a:spcPts val="800"/>
              </a:spcAft>
            </a:pPr>
            <a:r>
              <a:rPr lang="fi-FI" sz="1000">
                <a:effectLst/>
                <a:latin typeface="Open Sans" panose="020B0606030504020204" pitchFamily="34" charset="0"/>
                <a:ea typeface="Open Sans" panose="020B0606030504020204" pitchFamily="34" charset="0"/>
                <a:cs typeface="Open Sans" panose="020B0606030504020204" pitchFamily="34" charset="0"/>
              </a:rPr>
              <a:t>Hyvä opettaja,</a:t>
            </a:r>
          </a:p>
          <a:p>
            <a:pPr algn="l">
              <a:lnSpc>
                <a:spcPct val="150000"/>
              </a:lnSpc>
              <a:spcAft>
                <a:spcPts val="800"/>
              </a:spcAft>
            </a:pPr>
            <a:r>
              <a:rPr lang="fi-FI" sz="1000">
                <a:effectLst/>
                <a:latin typeface="Open Sans" panose="020B0606030504020204" pitchFamily="34" charset="0"/>
                <a:ea typeface="Open Sans" panose="020B0606030504020204" pitchFamily="34" charset="0"/>
                <a:cs typeface="Open Sans" panose="020B0606030504020204" pitchFamily="34" charset="0"/>
              </a:rPr>
              <a:t>KIVAT-hankkeessa on luotu selkeä ja helposti toteutettava toimintamalli, jonka tavoitteena on jätteen synnyn ja määrän vähentäminen kouluympäristössä. Mallin tavoitteena on edistää uutta, kestävämpää toimintakulttuuria, jossa oppilaat, opettajat ja muu koulun henkilöstö ymmärtää ja osaa toimia niin, että he minimoivat syntyvän jätteen määrän ja kuluttavat kestävämpien periaatteiden mukaisesti.</a:t>
            </a:r>
          </a:p>
          <a:p>
            <a:pPr algn="l">
              <a:lnSpc>
                <a:spcPct val="150000"/>
              </a:lnSpc>
              <a:spcAft>
                <a:spcPts val="800"/>
              </a:spcAft>
            </a:pPr>
            <a:r>
              <a:rPr lang="fi-FI" sz="1000" b="1">
                <a:effectLst/>
                <a:latin typeface="Open Sans" panose="020B0606030504020204" pitchFamily="34" charset="0"/>
                <a:ea typeface="Open Sans" panose="020B0606030504020204" pitchFamily="34" charset="0"/>
                <a:cs typeface="Open Sans" panose="020B0606030504020204" pitchFamily="34" charset="0"/>
              </a:rPr>
              <a:t>Aivan aluksi teidän kannattaa tutustua Kohti Zero Waste -koulua -toimintamallista tehtyyn </a:t>
            </a:r>
            <a:r>
              <a:rPr lang="fi-FI" sz="1000" b="1" u="sng">
                <a:effectLst/>
                <a:latin typeface="Open Sans" panose="020B0606030504020204" pitchFamily="34" charset="0"/>
                <a:ea typeface="Open Sans" panose="020B0606030504020204" pitchFamily="34" charset="0"/>
                <a:cs typeface="Open Sans" panose="020B0606030504020204" pitchFamily="34" charset="0"/>
                <a:hlinkClick r:id="rId4"/>
              </a:rPr>
              <a:t>Prezi- esitykseen</a:t>
            </a:r>
            <a:r>
              <a:rPr lang="fi-FI" sz="1000" b="1">
                <a:effectLst/>
                <a:latin typeface="Open Sans" panose="020B0606030504020204" pitchFamily="34" charset="0"/>
                <a:ea typeface="Open Sans" panose="020B0606030504020204" pitchFamily="34" charset="0"/>
                <a:cs typeface="Open Sans" panose="020B0606030504020204" pitchFamily="34" charset="0"/>
              </a:rPr>
              <a:t>. </a:t>
            </a:r>
            <a:r>
              <a:rPr lang="fi-FI" sz="1000">
                <a:effectLst/>
                <a:latin typeface="Open Sans" panose="020B0606030504020204" pitchFamily="34" charset="0"/>
                <a:ea typeface="Open Sans" panose="020B0606030504020204" pitchFamily="34" charset="0"/>
                <a:cs typeface="Open Sans" panose="020B0606030504020204" pitchFamily="34" charset="0"/>
              </a:rPr>
              <a:t>Siihen tutustumalla saatte mallista ja siihen tuotetuista tukimateriaaleista selkeän kokonaiskuvan. Toimintamalli sisältää materiaalit Kohti Zero Waste -koulua -teematunnin ja/tai työpajojen taustatueksi. Oppitunnin ja/tai teemapajojen tavoitteena on startata Kohti Zero Waste -koulua -mallin käyttöönotto koulussa.</a:t>
            </a:r>
          </a:p>
          <a:p>
            <a:pPr algn="l">
              <a:lnSpc>
                <a:spcPct val="150000"/>
              </a:lnSpc>
              <a:spcAft>
                <a:spcPts val="800"/>
              </a:spcAft>
            </a:pPr>
            <a:r>
              <a:rPr lang="fi-FI" sz="1000" b="1">
                <a:effectLst/>
                <a:latin typeface="Open Sans" panose="020B0606030504020204" pitchFamily="34" charset="0"/>
                <a:ea typeface="Open Sans" panose="020B0606030504020204" pitchFamily="34" charset="0"/>
                <a:cs typeface="Open Sans" panose="020B0606030504020204" pitchFamily="34" charset="0"/>
              </a:rPr>
              <a:t>Mallin toteutuksen voi linkittää lähes kaikkiin oppiaineisiin</a:t>
            </a:r>
            <a:r>
              <a:rPr lang="fi-FI" sz="1000">
                <a:effectLst/>
                <a:latin typeface="Open Sans" panose="020B0606030504020204" pitchFamily="34" charset="0"/>
                <a:ea typeface="Open Sans" panose="020B0606030504020204" pitchFamily="34" charset="0"/>
                <a:cs typeface="Open Sans" panose="020B0606030504020204" pitchFamily="34" charset="0"/>
              </a:rPr>
              <a:t>. Kestävä elämäntapa nähdään koko perusopetuksen lähtökohtana ja kriittisen ajattelun oppiminen sivistyksen perustana. </a:t>
            </a:r>
          </a:p>
          <a:p>
            <a:pPr algn="l">
              <a:lnSpc>
                <a:spcPct val="150000"/>
              </a:lnSpc>
              <a:spcAft>
                <a:spcPts val="800"/>
              </a:spcAft>
            </a:pPr>
            <a:r>
              <a:rPr lang="fi-FI" sz="1000" b="1">
                <a:effectLst/>
                <a:latin typeface="Open Sans" panose="020B0606030504020204" pitchFamily="34" charset="0"/>
                <a:ea typeface="Open Sans" panose="020B0606030504020204" pitchFamily="34" charset="0"/>
                <a:cs typeface="Open Sans" panose="020B0606030504020204" pitchFamily="34" charset="0"/>
              </a:rPr>
              <a:t>Mallia voi lähteä toteuttamaan esimerkiksi vuosittaisten, kansallisten ja eurooppalaisten teemaviikkojen avulla</a:t>
            </a:r>
            <a:r>
              <a:rPr lang="fi-FI" sz="1000">
                <a:effectLst/>
                <a:latin typeface="Open Sans" panose="020B0606030504020204" pitchFamily="34" charset="0"/>
                <a:ea typeface="Open Sans" panose="020B0606030504020204" pitchFamily="34" charset="0"/>
                <a:cs typeface="Open Sans" panose="020B0606030504020204" pitchFamily="34" charset="0"/>
              </a:rPr>
              <a:t>. Keväisin järjestetään mm. Nuukuusviikko (yleensä vk 16) ja koululaisten siivoustalkoot (toukokuussa). Syksyllä puolestaan vietetään mm. Hävikkiviikkoa (vk 37), Euroopan jätteenvähentämisviikkoa (vk 47) sekä vastuulliseen kuluttamiseen liittyviä White Monday- ja Älä osta mitään -päiviä (marraskuu). Kaikista teemaviikoista ja -päivistä löytyy lisätietoja tapahtumakalenterista.</a:t>
            </a:r>
          </a:p>
          <a:p>
            <a:pPr algn="l">
              <a:lnSpc>
                <a:spcPct val="150000"/>
              </a:lnSpc>
              <a:spcAft>
                <a:spcPts val="800"/>
              </a:spcAft>
            </a:pPr>
            <a:r>
              <a:rPr lang="fi-FI" sz="1000">
                <a:effectLst/>
                <a:latin typeface="Open Sans" panose="020B0606030504020204" pitchFamily="34" charset="0"/>
                <a:ea typeface="Open Sans" panose="020B0606030504020204" pitchFamily="34" charset="0"/>
                <a:cs typeface="Open Sans" panose="020B0606030504020204" pitchFamily="34" charset="0"/>
              </a:rPr>
              <a:t>Kohti Zero Waste -koulua -mallin yksi tärkeimpiä tavoitteita on juurruttaa kaikki opittu ja tehdyt teot pysyviksi osiksi koko koulun arkea. Siksi opettajien ja koko muun henkilökunnan yhteistyö on mallin eteenpäinviemisessä tärkeää. Toimintamallin käyttöönottoon ja arjeksi saattamisen tueksi asia kannattaa liittää myös opettajainkokousten asialistan vakiokohdaksi.</a:t>
            </a:r>
          </a:p>
        </p:txBody>
      </p:sp>
    </p:spTree>
    <p:extLst>
      <p:ext uri="{BB962C8B-B14F-4D97-AF65-F5344CB8AC3E}">
        <p14:creationId xmlns:p14="http://schemas.microsoft.com/office/powerpoint/2010/main" val="89099739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152</TotalTime>
  <Words>270</Words>
  <Application>Microsoft Office PowerPoint</Application>
  <PresentationFormat>Custom</PresentationFormat>
  <Paragraphs>8</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Montserrat ExtraBold</vt:lpstr>
      <vt:lpstr>Montserrat SemiBold</vt:lpstr>
      <vt:lpstr>Open Sans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Mika Telkkä</dc:creator>
  <cp:lastModifiedBy>Telkkä Mika Veli Santeri</cp:lastModifiedBy>
  <cp:revision>31</cp:revision>
  <dcterms:created xsi:type="dcterms:W3CDTF">2021-10-25T08:37:10Z</dcterms:created>
  <dcterms:modified xsi:type="dcterms:W3CDTF">2021-12-15T12:06:04Z</dcterms:modified>
</cp:coreProperties>
</file>