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8"/>
  </p:notesMasterIdLst>
  <p:handoutMasterIdLst>
    <p:handoutMasterId r:id="rId9"/>
  </p:handoutMasterIdLst>
  <p:sldIdLst>
    <p:sldId id="256" r:id="rId5"/>
    <p:sldId id="257" r:id="rId6"/>
    <p:sldId id="258" r:id="rId7"/>
  </p:sldIdLst>
  <p:sldSz cx="7559675" cy="106918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342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E41643-FD26-458D-99BD-D418C3A779DD}" v="6" dt="2022-03-11T13:00:39.7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uusipalo Tiina" userId="85756671-2572-41be-b500-04bb013d399d" providerId="ADAL" clId="{B6E41643-FD26-458D-99BD-D418C3A779DD}"/>
    <pc:docChg chg="custSel modSld">
      <pc:chgData name="Kuusipalo Tiina" userId="85756671-2572-41be-b500-04bb013d399d" providerId="ADAL" clId="{B6E41643-FD26-458D-99BD-D418C3A779DD}" dt="2022-03-11T13:00:29.947" v="0" actId="3626"/>
      <pc:docMkLst>
        <pc:docMk/>
      </pc:docMkLst>
      <pc:sldChg chg="modSp mod">
        <pc:chgData name="Kuusipalo Tiina" userId="85756671-2572-41be-b500-04bb013d399d" providerId="ADAL" clId="{B6E41643-FD26-458D-99BD-D418C3A779DD}" dt="2022-03-11T13:00:29.947" v="0" actId="3626"/>
        <pc:sldMkLst>
          <pc:docMk/>
          <pc:sldMk cId="1293013214" sldId="258"/>
        </pc:sldMkLst>
        <pc:spChg chg="mod">
          <ac:chgData name="Kuusipalo Tiina" userId="85756671-2572-41be-b500-04bb013d399d" providerId="ADAL" clId="{B6E41643-FD26-458D-99BD-D418C3A779DD}" dt="2022-03-11T13:00:29.947" v="0" actId="3626"/>
          <ac:spMkLst>
            <pc:docMk/>
            <pc:sldMk cId="1293013214" sldId="258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7A637-D823-42AA-847C-74C086B45F7E}" type="datetimeFigureOut">
              <a:rPr lang="en-GB" smtClean="0"/>
              <a:t>11/03/2022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D265E-5454-4B76-943D-31F0ECA481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2374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4AF5B-9728-42CE-83B5-C878D4CA8BB6}" type="datetimeFigureOut">
              <a:rPr lang="en-GB" smtClean="0"/>
              <a:t>11/03/2022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26D59-4C20-462E-A896-24D5CECCF2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6124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348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16AA2-52A7-4B12-8960-E190721FDE85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822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33C5D-4C36-41A3-A798-8D931C8D4BB3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45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A8B1-0575-443F-A36F-69A8D9F8A389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155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8785D-91BD-4CE2-BDA7-6839A1DCA0A2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05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F5FE-EA05-4D0E-9F52-D86D43E6A2A1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56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AB463-5572-46EC-99E1-8684408D40D7}" type="datetime1">
              <a:rPr lang="en-GB" smtClean="0"/>
              <a:t>11/03/2022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54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4979-FFB8-4BCE-9CC9-D4150A1A91D2}" type="datetime1">
              <a:rPr lang="en-GB" smtClean="0"/>
              <a:t>11/03/2022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663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6378F-70C1-4CC0-AF0C-BDEDB48C1E6A}" type="datetime1">
              <a:rPr lang="en-GB" smtClean="0"/>
              <a:t>11/03/2022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217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BCB0-8BC1-4A47-898D-96D6F8DB8AC5}" type="datetime1">
              <a:rPr lang="en-GB" smtClean="0"/>
              <a:t>11/03/2022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5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B28E8-1198-4F66-ADA1-FC3B6F2316F4}" type="datetime1">
              <a:rPr lang="en-GB" smtClean="0"/>
              <a:t>11/03/2022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11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F32EA-A3AB-4F3C-A68D-1E9B432AECD0}" type="datetime1">
              <a:rPr lang="en-GB" smtClean="0"/>
              <a:t>11/03/2022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5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E8BA4-CBC9-4C5B-8A4F-8472D77DD69D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250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view.24mags.com/mobilev/064755b052d00cadef73205a55c593#/page=2" TargetMode="External"/><Relationship Id="rId2" Type="http://schemas.openxmlformats.org/officeDocument/2006/relationships/hyperlink" Target="https://areena.yle.fi/1-467315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kuntaliitto.fi/yhdyskunnat-ja-ymparisto/ymparisto/kiertotalous/kuntien-kiertotaloustarpit/turk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vainlippu.suomalainentyo.fi/testi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00" y="1834226"/>
            <a:ext cx="6500872" cy="865842"/>
          </a:xfrm>
        </p:spPr>
        <p:txBody>
          <a:bodyPr>
            <a:normAutofit/>
          </a:bodyPr>
          <a:lstStyle/>
          <a:p>
            <a:pPr algn="r"/>
            <a:r>
              <a:rPr lang="en-GB" sz="2800">
                <a:solidFill>
                  <a:schemeClr val="bg1"/>
                </a:solidFill>
                <a:latin typeface="Montserrat ExtraBold" panose="00000900000000000000" pitchFamily="2" charset="0"/>
              </a:rPr>
              <a:t>Oppitunti-/työpaja-aiheita alakouluille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550" y="5648030"/>
            <a:ext cx="4061500" cy="2581379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fi-FI" sz="12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Kohti Zero Waste -koulua -oppituntien/työpajojen tarkoituksena on virittää oppilaat ja opettajat Zero Waste -aiheeseen, minkä jälkeen on helppoa lähteä tavoittelemaan jätteettömämpää koulua ja kestävämpää toimintatapaa.</a:t>
            </a:r>
            <a:endParaRPr lang="en-GB" sz="12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48600" y="2575811"/>
            <a:ext cx="6481822" cy="3500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i-FI" sz="1200">
                <a:solidFill>
                  <a:schemeClr val="bg1"/>
                </a:solidFill>
                <a:latin typeface="Montserrat SemiBold" panose="00000700000000000000" pitchFamily="2" charset="0"/>
              </a:rPr>
              <a:t>Kohti Zero Waste -koulua -toimintamalli</a:t>
            </a:r>
            <a:endParaRPr lang="en-GB" sz="120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41546" y="148640"/>
            <a:ext cx="6995663" cy="3207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600" spc="300">
                <a:solidFill>
                  <a:schemeClr val="bg1"/>
                </a:solidFill>
                <a:latin typeface="Montserrat SemiBold" panose="00000700000000000000" pitchFamily="2" charset="0"/>
              </a:rPr>
              <a:t>KOHTI ZERO WASTE -KOULUA  |  OPPITUNTI-/TYÖPAJA-AIHEITA ALAKOULUILLE</a:t>
            </a:r>
            <a:endParaRPr lang="en-GB" sz="600" spc="30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99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241546" y="148640"/>
            <a:ext cx="6995663" cy="3207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600" spc="300">
                <a:solidFill>
                  <a:schemeClr val="bg1"/>
                </a:solidFill>
                <a:latin typeface="Montserrat SemiBold" panose="00000700000000000000" pitchFamily="2" charset="0"/>
              </a:rPr>
              <a:t>KOHTI ZERO WASTE -KOULUA  |  OPPITUNTI-/TYÖPAJA-AIHEITA ALAKOULUILLE</a:t>
            </a:r>
            <a:endParaRPr lang="en-GB" sz="600" spc="30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1178842"/>
            <a:ext cx="6520220" cy="497558"/>
          </a:xfrm>
        </p:spPr>
        <p:txBody>
          <a:bodyPr>
            <a:normAutofit/>
          </a:bodyPr>
          <a:lstStyle/>
          <a:p>
            <a:r>
              <a:rPr lang="fi-FI" sz="1600">
                <a:solidFill>
                  <a:srgbClr val="233342"/>
                </a:solidFill>
                <a:latin typeface="Montserrat ExtraBold" panose="00000900000000000000" pitchFamily="2" charset="0"/>
              </a:rPr>
              <a:t>Mitä jätteille tapahtuu lajittelun jälkeen?</a:t>
            </a:r>
            <a:endParaRPr lang="en-GB" sz="1600">
              <a:solidFill>
                <a:srgbClr val="233342"/>
              </a:solidFill>
              <a:latin typeface="Montserrat ExtraBold" panose="000009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7" y="1676120"/>
            <a:ext cx="6520220" cy="259108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Tutkikaa ja ottakaa selvää, mihin eri jätejakeet (sekajäte, biojäte, metalli, lasi, kartonki, paperi, jne.) menevät ja mitä niistä tehdään. Esimerkiksi metalli menee kierrätykseen ja siitä tehdään uusia metallituotteita.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Oman alueen osalta tiedot löytyvät yleensä verkosta tai haastattelemalla asiantuntijoita (vinkkejä löytyy materiaalien yhteistyötahoista).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Luokan voi jakaa ryhmiin ja antaa aina yhdelle ryhmälle yhden jätejakeen, jonka tiedot he selvittävät. 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Tieto motivoi! Kun tiedät, mitä jätteille tapahtuu, kierrättäminen tuntuu järkevältä.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Tehkää tutkimustyöstä ja sen tuloksista koulun seinälle julisteet, jotta kaikki voivat tutustua tuloksiin.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Vinkki! Katsokaa Yle Areenasta dokumentti </a:t>
            </a:r>
            <a:r>
              <a:rPr lang="fi-FI" sz="1000" u="sng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”Minne jätteet menevät?”</a:t>
            </a:r>
            <a:endParaRPr lang="fi-FI" sz="1000" u="sng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C020C2D-4BE2-496C-AEE3-D50DB4A32C9D}"/>
              </a:ext>
            </a:extLst>
          </p:cNvPr>
          <p:cNvSpPr txBox="1">
            <a:spLocks/>
          </p:cNvSpPr>
          <p:nvPr/>
        </p:nvSpPr>
        <p:spPr>
          <a:xfrm>
            <a:off x="519727" y="4278802"/>
            <a:ext cx="6520220" cy="497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>
                <a:solidFill>
                  <a:srgbClr val="233342"/>
                </a:solidFill>
                <a:latin typeface="Montserrat ExtraBold" panose="00000900000000000000" pitchFamily="2" charset="0"/>
              </a:rPr>
              <a:t>Kierrätykseen ja kiertotalouteen tutustuminen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308B6FF-2CDC-40AA-9D9F-A1690F1C6502}"/>
              </a:ext>
            </a:extLst>
          </p:cNvPr>
          <p:cNvSpPr txBox="1">
            <a:spLocks/>
          </p:cNvSpPr>
          <p:nvPr/>
        </p:nvSpPr>
        <p:spPr>
          <a:xfrm>
            <a:off x="519727" y="4776360"/>
            <a:ext cx="6520220" cy="1367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Tutustukaa kiertotalouteen ja miettikää, mitä kaikkea ja miten koulussa voidaan kierrättää.</a:t>
            </a:r>
          </a:p>
          <a:p>
            <a:pPr>
              <a:lnSpc>
                <a:spcPct val="150000"/>
              </a:lnSpc>
            </a:pPr>
            <a:r>
              <a:rPr lang="fi-FI" sz="1000" u="sng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Selviytyjän opas </a:t>
            </a: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Miten jokainen voi auttaa maapalloa pienillä teoilla.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Kalusteiden ja tarvikkeiden kierrätys: </a:t>
            </a:r>
            <a:r>
              <a:rPr lang="fi-FI" sz="1000" u="sng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Kalusteiden kierrättäminen kaupungin yksiköiden välillä vähentää tarvetta ostaa uusia</a:t>
            </a:r>
            <a:endParaRPr lang="fi-FI" sz="1000" u="sng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9727" y="6235905"/>
            <a:ext cx="6520220" cy="497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>
                <a:solidFill>
                  <a:srgbClr val="233342"/>
                </a:solidFill>
                <a:latin typeface="Montserrat ExtraBold" panose="00000900000000000000" pitchFamily="2" charset="0"/>
              </a:rPr>
              <a:t>Turhakenäyttely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19727" y="6733463"/>
            <a:ext cx="6520220" cy="30905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Järjestäkää turhakenäyttely jossakin koulun yhteisessä tilassa.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Tuodaan kotoa jokin turha tavara näyttelyyn (turhake = jotakin turhaa, hyödytöntä, käsittämätöntä tai häiritsevää. Sillä on myös haitallisia ympäristövaikutuksia.)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Selvittäkää kotona, miksi tavara on turhake juuri teille?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Keskustelkaa ryhmissä, miten tällaisia turhakkeita ei tulisi ostettua, annettua lahjaksi tai saatua.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Kootkaa vastaukset tavarakohtaisesti näyttelyyn esille.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Kaikki luokat käyvät tutustumassa näyttelyyn.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Askarrelkaa lopuksi oma lahjakortti kierrätysmateriaaleista, jossa annetaan lahjaksi ”ei aineellinen lahja” (vinkkejä löytyy materiaalien linkeistä). Lahja voidaan tehdä: syntymä- tai nimipäiväksi, ystävänpäiväksi, äitien- tai isänpäiväksi, joululahjaksi jne.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158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241546" y="148640"/>
            <a:ext cx="6995663" cy="3207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600" spc="300">
                <a:solidFill>
                  <a:schemeClr val="bg1"/>
                </a:solidFill>
                <a:latin typeface="Montserrat SemiBold" panose="00000700000000000000" pitchFamily="2" charset="0"/>
              </a:rPr>
              <a:t>KOHTI ZERO WASTE -KOULUA  |  OPPITUNTI-/TYÖPAJA-AIHEITA ALAKOULUILLE</a:t>
            </a:r>
            <a:endParaRPr lang="en-GB" sz="600" spc="30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1178842"/>
            <a:ext cx="6520220" cy="497558"/>
          </a:xfrm>
        </p:spPr>
        <p:txBody>
          <a:bodyPr>
            <a:normAutofit/>
          </a:bodyPr>
          <a:lstStyle/>
          <a:p>
            <a:r>
              <a:rPr lang="fi-FI" sz="1600">
                <a:solidFill>
                  <a:srgbClr val="233342"/>
                </a:solidFill>
                <a:latin typeface="Montserrat ExtraBold" panose="00000900000000000000" pitchFamily="2" charset="0"/>
              </a:rPr>
              <a:t>Millainen kuluttaja olet?</a:t>
            </a:r>
            <a:endParaRPr lang="en-GB" sz="1600">
              <a:solidFill>
                <a:srgbClr val="233342"/>
              </a:solidFill>
              <a:latin typeface="Montserrat ExtraBold" panose="000009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7" y="1676120"/>
            <a:ext cx="6520220" cy="8956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i-FI" sz="1000" u="sng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Millainen kuluttaja olet –testi</a:t>
            </a:r>
            <a:endParaRPr lang="fi-FI" sz="1000" u="sng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Tehkää omasta kulutustavasta runo, kirjoitus, sarjakuva tai räppi.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C020C2D-4BE2-496C-AEE3-D50DB4A32C9D}"/>
              </a:ext>
            </a:extLst>
          </p:cNvPr>
          <p:cNvSpPr txBox="1">
            <a:spLocks/>
          </p:cNvSpPr>
          <p:nvPr/>
        </p:nvSpPr>
        <p:spPr>
          <a:xfrm>
            <a:off x="519727" y="2554777"/>
            <a:ext cx="6520220" cy="497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>
                <a:solidFill>
                  <a:srgbClr val="233342"/>
                </a:solidFill>
                <a:latin typeface="Montserrat ExtraBold" panose="00000900000000000000" pitchFamily="2" charset="0"/>
              </a:rPr>
              <a:t>Mitä Zero Waste tarkoittaa?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308B6FF-2CDC-40AA-9D9F-A1690F1C6502}"/>
              </a:ext>
            </a:extLst>
          </p:cNvPr>
          <p:cNvSpPr txBox="1">
            <a:spLocks/>
          </p:cNvSpPr>
          <p:nvPr/>
        </p:nvSpPr>
        <p:spPr>
          <a:xfrm>
            <a:off x="519727" y="3052335"/>
            <a:ext cx="6520220" cy="1367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Tutkikaa mitä Zero Waste on? Lisäksi pohtikaa, miten siihen päästään?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Etsikää tietoa Zero Waste -elämäntavasta esim. netin kautta.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Ideoikaa sitten itse tekoja, joilla päästään kohti Zero Waste -koulua.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9727" y="4254705"/>
            <a:ext cx="6520220" cy="497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3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1600">
                <a:solidFill>
                  <a:srgbClr val="233342"/>
                </a:solidFill>
                <a:latin typeface="Montserrat ExtraBold" panose="00000900000000000000" pitchFamily="2" charset="0"/>
              </a:rPr>
              <a:t>Mitä Zero Waste passi tarkoittaa?</a:t>
            </a:r>
            <a:endParaRPr lang="en-GB" sz="1600">
              <a:solidFill>
                <a:srgbClr val="233342"/>
              </a:solidFill>
              <a:latin typeface="Montserrat ExtraBold" panose="00000900000000000000" pitchFamily="2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19727" y="4752263"/>
            <a:ext cx="6520220" cy="37455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Ottakaa käyttöön Zero Waste -koulupassi.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Passin tarkoituksena on viedä Zero Waste -ajattelua, keskustelua aiheesta ja tekoja myös koteihin.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Passi löytyy valmiista materiaaleista.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Tulostakaa passi kaksipuoleisena. Kun oppilas vie passin kotiin, se muistuttaa konkreettisella olemassaolollaan kartoituksen tekemisestä.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Kartoittakaa passin avulla projektin alussa, miten oppilaat toimivat kotona ja kootkaa luokan vastauksista tilasto (oppilaat voivat koota sen opettajan johdolla) ja lisäksi koko koulun vastauksista tilasto (opettaja kokoaa).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Tehkää kartoitus passin avulla uudelleen esim. puolen vuoden päästä.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Kootkaa luokan ja koko koulun vastauksista jälleen tilastot.</a:t>
            </a:r>
          </a:p>
          <a:p>
            <a:pPr>
              <a:lnSpc>
                <a:spcPct val="150000"/>
              </a:lnSpc>
            </a:pPr>
            <a:r>
              <a:rPr lang="fi-FI"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Näin saatte tietoa, miten projekti on vaikuttanut kodissa tapahtuvaan toimintaan, onko se muuttunut jotenkin, jos on, niin miten?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013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CA341CEA695BE4469AED5A4CE0E793DD" ma:contentTypeVersion="13" ma:contentTypeDescription="Luo uusi asiakirja." ma:contentTypeScope="" ma:versionID="bc7fb4877fadd2b70feae5d928b3a5b7">
  <xsd:schema xmlns:xsd="http://www.w3.org/2001/XMLSchema" xmlns:xs="http://www.w3.org/2001/XMLSchema" xmlns:p="http://schemas.microsoft.com/office/2006/metadata/properties" xmlns:ns2="97798e35-6295-4fad-99fc-4a7e545c8655" xmlns:ns3="a2c1fbe0-0553-4a4a-a204-fee0165615f9" targetNamespace="http://schemas.microsoft.com/office/2006/metadata/properties" ma:root="true" ma:fieldsID="042d507544c2f3307fa08180bdd50332" ns2:_="" ns3:_="">
    <xsd:import namespace="97798e35-6295-4fad-99fc-4a7e545c8655"/>
    <xsd:import namespace="a2c1fbe0-0553-4a4a-a204-fee0165615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798e35-6295-4fad-99fc-4a7e545c86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c1fbe0-0553-4a4a-a204-fee0165615f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C59296-1633-4407-B928-76D21A04B71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E1423E3-71C6-4805-976F-499A89622EFA}">
  <ds:schemaRefs>
    <ds:schemaRef ds:uri="97798e35-6295-4fad-99fc-4a7e545c8655"/>
    <ds:schemaRef ds:uri="a2c1fbe0-0553-4a4a-a204-fee0165615f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7102FE7-1318-411C-9AD0-AF127AA9ED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3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Oppitunti-/työpaja-aiheita alakouluille</vt:lpstr>
      <vt:lpstr>Mitä jätteille tapahtuu lajittelun jälkeen?</vt:lpstr>
      <vt:lpstr>Millainen kuluttaja olet?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Mika Telkkä</dc:creator>
  <cp:revision>1</cp:revision>
  <dcterms:created xsi:type="dcterms:W3CDTF">2021-10-25T08:37:10Z</dcterms:created>
  <dcterms:modified xsi:type="dcterms:W3CDTF">2022-03-11T13:00:58Z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0x010100CA341CEA695BE4469AED5A4CE0E793DD</vt:lpwstr>
  </property>
</Properties>
</file>