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6"/>
  </p:notesMasterIdLst>
  <p:handoutMasterIdLst>
    <p:handoutMasterId r:id="rId7"/>
  </p:handoutMasterIdLst>
  <p:sldIdLst>
    <p:sldId id="256" r:id="rId5"/>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2"/>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6EA3A7-8B65-49F0-A314-D979C164940A}" v="2" dt="2021-12-16T12:21:05.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5" autoAdjust="0"/>
    <p:restoredTop sz="94651" autoAdjust="0"/>
  </p:normalViewPr>
  <p:slideViewPr>
    <p:cSldViewPr snapToGrid="0">
      <p:cViewPr varScale="1">
        <p:scale>
          <a:sx n="95" d="100"/>
          <a:sy n="95" d="100"/>
        </p:scale>
        <p:origin x="21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iskio Markus" userId="0e8d0e56-8356-498c-b5d7-29601d216d6d" providerId="ADAL" clId="{BC6EA3A7-8B65-49F0-A314-D979C164940A}"/>
    <pc:docChg chg="undo redo custSel modSld">
      <pc:chgData name="Raiskio Markus" userId="0e8d0e56-8356-498c-b5d7-29601d216d6d" providerId="ADAL" clId="{BC6EA3A7-8B65-49F0-A314-D979C164940A}" dt="2021-12-16T12:22:09.124" v="49" actId="20577"/>
      <pc:docMkLst>
        <pc:docMk/>
      </pc:docMkLst>
      <pc:sldChg chg="modSp mod">
        <pc:chgData name="Raiskio Markus" userId="0e8d0e56-8356-498c-b5d7-29601d216d6d" providerId="ADAL" clId="{BC6EA3A7-8B65-49F0-A314-D979C164940A}" dt="2021-12-16T12:22:09.124" v="49" actId="20577"/>
        <pc:sldMkLst>
          <pc:docMk/>
          <pc:sldMk cId="890997397" sldId="256"/>
        </pc:sldMkLst>
        <pc:spChg chg="mod">
          <ac:chgData name="Raiskio Markus" userId="0e8d0e56-8356-498c-b5d7-29601d216d6d" providerId="ADAL" clId="{BC6EA3A7-8B65-49F0-A314-D979C164940A}" dt="2021-12-16T12:17:55.595" v="0"/>
          <ac:spMkLst>
            <pc:docMk/>
            <pc:sldMk cId="890997397" sldId="256"/>
            <ac:spMk id="8" creationId="{00000000-0000-0000-0000-000000000000}"/>
          </ac:spMkLst>
        </pc:spChg>
        <pc:spChg chg="mod">
          <ac:chgData name="Raiskio Markus" userId="0e8d0e56-8356-498c-b5d7-29601d216d6d" providerId="ADAL" clId="{BC6EA3A7-8B65-49F0-A314-D979C164940A}" dt="2021-12-16T12:18:03.816" v="1"/>
          <ac:spMkLst>
            <pc:docMk/>
            <pc:sldMk cId="890997397" sldId="256"/>
            <ac:spMk id="9" creationId="{A23F8DD8-4056-490E-BB89-47E620D19A63}"/>
          </ac:spMkLst>
        </pc:spChg>
        <pc:spChg chg="mod">
          <ac:chgData name="Raiskio Markus" userId="0e8d0e56-8356-498c-b5d7-29601d216d6d" providerId="ADAL" clId="{BC6EA3A7-8B65-49F0-A314-D979C164940A}" dt="2021-12-16T12:22:09.124" v="49" actId="20577"/>
          <ac:spMkLst>
            <pc:docMk/>
            <pc:sldMk cId="890997397" sldId="256"/>
            <ac:spMk id="11" creationId="{2788EBAD-76EF-4965-A15C-5858968DB3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77A637-D823-42AA-847C-74C086B45F7E}" type="datetimeFigureOut">
              <a:rPr lang="en-GB" smtClean="0"/>
              <a:t>29/12/2021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FD265E-5454-4B76-943D-31F0ECA48195}" type="slidenum">
              <a:rPr lang="en-GB" smtClean="0"/>
              <a:t>‹#›</a:t>
            </a:fld>
            <a:endParaRPr lang="en-GB"/>
          </a:p>
        </p:txBody>
      </p:sp>
    </p:spTree>
    <p:extLst>
      <p:ext uri="{BB962C8B-B14F-4D97-AF65-F5344CB8AC3E}">
        <p14:creationId xmlns:p14="http://schemas.microsoft.com/office/powerpoint/2010/main" val="14892374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4AF5B-9728-42CE-83B5-C878D4CA8BB6}" type="datetimeFigureOut">
              <a:rPr lang="en-GB" smtClean="0"/>
              <a:t>29/12/2021</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26D59-4C20-462E-A896-24D5CECCF21F}" type="slidenum">
              <a:rPr lang="en-GB" smtClean="0"/>
              <a:t>‹#›</a:t>
            </a:fld>
            <a:endParaRPr lang="en-GB"/>
          </a:p>
        </p:txBody>
      </p:sp>
    </p:spTree>
    <p:extLst>
      <p:ext uri="{BB962C8B-B14F-4D97-AF65-F5344CB8AC3E}">
        <p14:creationId xmlns:p14="http://schemas.microsoft.com/office/powerpoint/2010/main" val="261761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6034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16AA2-52A7-4B12-8960-E190721FDE85}" type="datetime1">
              <a:rPr lang="en-GB" smtClean="0"/>
              <a:t>29/12/2021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1382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33C5D-4C36-41A3-A798-8D931C8D4BB3}" type="datetime1">
              <a:rPr lang="en-GB" smtClean="0"/>
              <a:t>29/12/2021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82245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EA8B1-0575-443F-A36F-69A8D9F8A389}" type="datetime1">
              <a:rPr lang="en-GB" smtClean="0"/>
              <a:t>29/12/2021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25015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48785D-91BD-4CE2-BDA7-6839A1DCA0A2}" type="datetime1">
              <a:rPr lang="en-GB" smtClean="0"/>
              <a:t>29/12/2021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0305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19F5FE-EA05-4D0E-9F52-D86D43E6A2A1}" type="datetime1">
              <a:rPr lang="en-GB" smtClean="0"/>
              <a:t>29/12/2021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113567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5AB463-5572-46EC-99E1-8684408D40D7}" type="datetime1">
              <a:rPr lang="en-GB" smtClean="0"/>
              <a:t>29/12/2021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695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FE4979-FFB8-4BCE-9CC9-D4150A1A91D2}" type="datetime1">
              <a:rPr lang="en-GB" smtClean="0"/>
              <a:t>29/12/2021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01066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D6378F-70C1-4CC0-AF0C-BDEDB48C1E6A}" type="datetime1">
              <a:rPr lang="en-GB" smtClean="0"/>
              <a:t>29/12/2021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772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3BCB0-8BC1-4A47-898D-96D6F8DB8AC5}" type="datetime1">
              <a:rPr lang="en-GB" smtClean="0"/>
              <a:t>29/12/2021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46953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77AB28E8-1198-4F66-ADA1-FC3B6F2316F4}" type="datetime1">
              <a:rPr lang="en-GB" smtClean="0"/>
              <a:t>29/12/2021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81111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C5F32EA-A3AB-4F3C-A68D-1E9B432AECD0}" type="datetime1">
              <a:rPr lang="en-GB" smtClean="0"/>
              <a:t>29/12/2021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7965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AFE8BA4-CBC9-4C5B-8A4F-8472D77DD69D}" type="datetime1">
              <a:rPr lang="en-GB" smtClean="0"/>
              <a:t>29/12/2021</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A0C4E0D-2FB6-4DD6-9704-C7A2E0BC0870}" type="slidenum">
              <a:rPr lang="en-GB" smtClean="0"/>
              <a:t>‹#›</a:t>
            </a:fld>
            <a:endParaRPr lang="en-GB"/>
          </a:p>
        </p:txBody>
      </p:sp>
    </p:spTree>
    <p:extLst>
      <p:ext uri="{BB962C8B-B14F-4D97-AF65-F5344CB8AC3E}">
        <p14:creationId xmlns:p14="http://schemas.microsoft.com/office/powerpoint/2010/main" val="314525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ezi.com/view/nvw9xh14PH1NziNp6vOQ/"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dirty="0">
                <a:solidFill>
                  <a:schemeClr val="bg1"/>
                </a:solidFill>
                <a:latin typeface="Montserrat SemiBold" panose="00000700000000000000" pitchFamily="2" charset="0"/>
              </a:rPr>
              <a:t>MOTION RÖR OSS ALLA  |  INFORMATIONSBREV</a:t>
            </a:r>
            <a:endParaRPr lang="en-GB" sz="600" spc="300" dirty="0">
              <a:solidFill>
                <a:schemeClr val="bg1"/>
              </a:solidFill>
              <a:latin typeface="Montserrat SemiBold" panose="00000700000000000000" pitchFamily="2" charset="0"/>
            </a:endParaRPr>
          </a:p>
        </p:txBody>
      </p:sp>
      <p:sp>
        <p:nvSpPr>
          <p:cNvPr id="9" name="Title 1">
            <a:extLst>
              <a:ext uri="{FF2B5EF4-FFF2-40B4-BE49-F238E27FC236}">
                <a16:creationId xmlns:a16="http://schemas.microsoft.com/office/drawing/2014/main" id="{A23F8DD8-4056-490E-BB89-47E620D19A63}"/>
              </a:ext>
            </a:extLst>
          </p:cNvPr>
          <p:cNvSpPr txBox="1">
            <a:spLocks/>
          </p:cNvSpPr>
          <p:nvPr/>
        </p:nvSpPr>
        <p:spPr>
          <a:xfrm>
            <a:off x="519728" y="1178842"/>
            <a:ext cx="6520219" cy="402308"/>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1600" dirty="0" err="1">
                <a:solidFill>
                  <a:srgbClr val="233342"/>
                </a:solidFill>
                <a:latin typeface="Montserrat ExtraBold" panose="00000900000000000000" pitchFamily="2" charset="0"/>
              </a:rPr>
              <a:t>Motion</a:t>
            </a:r>
            <a:r>
              <a:rPr lang="fi-FI" sz="1600" dirty="0">
                <a:solidFill>
                  <a:srgbClr val="233342"/>
                </a:solidFill>
                <a:latin typeface="Montserrat ExtraBold" panose="00000900000000000000" pitchFamily="2" charset="0"/>
              </a:rPr>
              <a:t> </a:t>
            </a:r>
            <a:r>
              <a:rPr lang="fi-FI" sz="1600" dirty="0" err="1">
                <a:solidFill>
                  <a:srgbClr val="233342"/>
                </a:solidFill>
                <a:latin typeface="Montserrat ExtraBold" panose="00000900000000000000" pitchFamily="2" charset="0"/>
              </a:rPr>
              <a:t>rör</a:t>
            </a:r>
            <a:r>
              <a:rPr lang="fi-FI" sz="1600" dirty="0">
                <a:solidFill>
                  <a:srgbClr val="233342"/>
                </a:solidFill>
                <a:latin typeface="Montserrat ExtraBold" panose="00000900000000000000" pitchFamily="2" charset="0"/>
              </a:rPr>
              <a:t> </a:t>
            </a:r>
            <a:r>
              <a:rPr lang="fi-FI" sz="1600" dirty="0" err="1">
                <a:solidFill>
                  <a:srgbClr val="233342"/>
                </a:solidFill>
                <a:latin typeface="Montserrat ExtraBold" panose="00000900000000000000" pitchFamily="2" charset="0"/>
              </a:rPr>
              <a:t>oss</a:t>
            </a:r>
            <a:r>
              <a:rPr lang="fi-FI" sz="1600" dirty="0">
                <a:solidFill>
                  <a:srgbClr val="233342"/>
                </a:solidFill>
                <a:latin typeface="Montserrat ExtraBold" panose="00000900000000000000" pitchFamily="2" charset="0"/>
              </a:rPr>
              <a:t> alla</a:t>
            </a:r>
            <a:endParaRPr lang="en-GB" sz="1600" dirty="0">
              <a:solidFill>
                <a:srgbClr val="233342"/>
              </a:solidFill>
              <a:latin typeface="Montserrat ExtraBold" panose="00000900000000000000" pitchFamily="2" charset="0"/>
            </a:endParaRPr>
          </a:p>
        </p:txBody>
      </p:sp>
      <p:sp>
        <p:nvSpPr>
          <p:cNvPr id="11" name="Content Placeholder 2">
            <a:extLst>
              <a:ext uri="{FF2B5EF4-FFF2-40B4-BE49-F238E27FC236}">
                <a16:creationId xmlns:a16="http://schemas.microsoft.com/office/drawing/2014/main" id="{2788EBAD-76EF-4965-A15C-5858968DB32B}"/>
              </a:ext>
            </a:extLst>
          </p:cNvPr>
          <p:cNvSpPr txBox="1">
            <a:spLocks/>
          </p:cNvSpPr>
          <p:nvPr/>
        </p:nvSpPr>
        <p:spPr>
          <a:xfrm>
            <a:off x="519727" y="1799944"/>
            <a:ext cx="6520220" cy="7713027"/>
          </a:xfrm>
          <a:prstGeom prst="rect">
            <a:avLst/>
          </a:prstGeom>
        </p:spPr>
        <p:txBody>
          <a:bodyPr vert="horz" lIns="91440" tIns="45720" rIns="91440" bIns="45720" rtlCol="0">
            <a:noAutofit/>
          </a:bodyPr>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l">
              <a:lnSpc>
                <a:spcPct val="150000"/>
              </a:lnSpc>
              <a:spcAft>
                <a:spcPts val="800"/>
              </a:spcAft>
            </a:pPr>
            <a:r>
              <a:rPr lang="sv-SE" sz="1000" i="1" dirty="0">
                <a:effectLst/>
                <a:latin typeface="Open Sans" panose="020B0606030504020204" pitchFamily="34" charset="0"/>
                <a:ea typeface="Open Sans" panose="020B0606030504020204" pitchFamily="34" charset="0"/>
                <a:cs typeface="Open Sans" panose="020B0606030504020204" pitchFamily="34" charset="0"/>
              </a:rPr>
              <a:t>Motion rör oss </a:t>
            </a:r>
            <a:r>
              <a:rPr lang="sv-SE" sz="1000" dirty="0">
                <a:effectLst/>
                <a:latin typeface="Open Sans" panose="020B0606030504020204" pitchFamily="34" charset="0"/>
                <a:ea typeface="Open Sans" panose="020B0606030504020204" pitchFamily="34" charset="0"/>
                <a:cs typeface="Open Sans" panose="020B0606030504020204" pitchFamily="34" charset="0"/>
              </a:rPr>
              <a:t>alla är en av de verksamhetsmodeller som utarbetats för kommunerna i projektet </a:t>
            </a:r>
            <a:r>
              <a:rPr lang="sv-SE" sz="1000" i="1" dirty="0">
                <a:effectLst/>
                <a:latin typeface="Open Sans" panose="020B0606030504020204" pitchFamily="34" charset="0"/>
                <a:ea typeface="Open Sans" panose="020B0606030504020204" pitchFamily="34" charset="0"/>
                <a:cs typeface="Open Sans" panose="020B0606030504020204" pitchFamily="34" charset="0"/>
              </a:rPr>
              <a:t>KIVAT – Verksamhetsmodeller för att främja kommuninvånarnas klimatåtgärder</a:t>
            </a:r>
            <a:r>
              <a:rPr lang="sv-SE" sz="1000" dirty="0">
                <a:effectLst/>
                <a:latin typeface="Open Sans" panose="020B0606030504020204" pitchFamily="34" charset="0"/>
                <a:ea typeface="Open Sans" panose="020B0606030504020204" pitchFamily="34" charset="0"/>
                <a:cs typeface="Open Sans" panose="020B0606030504020204" pitchFamily="34" charset="0"/>
              </a:rPr>
              <a:t>. </a:t>
            </a:r>
            <a:r>
              <a:rPr lang="sv-SE" sz="1000" b="1" dirty="0">
                <a:effectLst/>
                <a:latin typeface="Open Sans" panose="020B0606030504020204" pitchFamily="34" charset="0"/>
                <a:ea typeface="Open Sans" panose="020B0606030504020204" pitchFamily="34" charset="0"/>
                <a:cs typeface="Open Sans" panose="020B0606030504020204" pitchFamily="34" charset="0"/>
              </a:rPr>
              <a:t>Målet med verksamhetsmodellen är att aktivera och stärka hållbara verksamhetsmodeller och rutiner i anslutning till motion i kommunen samt att införliva dem i kommunens verksamhet.</a:t>
            </a:r>
            <a:r>
              <a:rPr lang="sv-SE" sz="1000" dirty="0">
                <a:effectLst/>
                <a:latin typeface="Open Sans" panose="020B0606030504020204" pitchFamily="34" charset="0"/>
                <a:ea typeface="Open Sans" panose="020B0606030504020204" pitchFamily="34" charset="0"/>
                <a:cs typeface="Open Sans" panose="020B0606030504020204" pitchFamily="34" charset="0"/>
              </a:rPr>
              <a:t> Med modellen främjas även en ny, mer hållbar verksamhetskultur där det är möjligt att på ett enkelt och ändamålsenligt sätt föra fram hållbara och hälsosamma motionsvanor och -möjligheter.</a:t>
            </a:r>
          </a:p>
          <a:p>
            <a:pPr algn="l">
              <a:lnSpc>
                <a:spcPct val="150000"/>
              </a:lnSpc>
              <a:spcAft>
                <a:spcPts val="800"/>
              </a:spcAft>
            </a:pPr>
            <a:r>
              <a:rPr lang="sv-SE" sz="1000" i="1" dirty="0">
                <a:effectLst/>
                <a:latin typeface="Open Sans" panose="020B0606030504020204" pitchFamily="34" charset="0"/>
                <a:ea typeface="Open Sans" panose="020B0606030504020204" pitchFamily="34" charset="0"/>
                <a:cs typeface="Open Sans" panose="020B0606030504020204" pitchFamily="34" charset="0"/>
              </a:rPr>
              <a:t>Motion rör oss alla </a:t>
            </a:r>
            <a:r>
              <a:rPr lang="sv-SE" sz="1000" dirty="0">
                <a:effectLst/>
                <a:latin typeface="Open Sans" panose="020B0606030504020204" pitchFamily="34" charset="0"/>
                <a:ea typeface="Open Sans" panose="020B0606030504020204" pitchFamily="34" charset="0"/>
                <a:cs typeface="Open Sans" panose="020B0606030504020204" pitchFamily="34" charset="0"/>
              </a:rPr>
              <a:t>uppmuntrar kommunen att främja hållbar och hälsosam motion hos sina anställda, kommuninvånarna samt personalen i kommunens företag och aktörer inom den tredje sektorn. Modellen omfattar stegvisa genomförandeplaner och material så att åtgärderna genast kan omsättas i praktiken. Med hjälp av modellen är det enkelt att aktivera arbetsgemenskaperna, kommuninvånarna och aktörerna i kommunen i intressanta kampanjer och åstadkomma betydande inverkan på individerna, miljön och samhället. Ett mål kan vara till exempel hälsosamma och bestående förändringar i anslutning till aktiv pendling hos arbetstagarna eller att utöka goda rutiner i kommunen.</a:t>
            </a:r>
          </a:p>
          <a:p>
            <a:pPr algn="l">
              <a:lnSpc>
                <a:spcPct val="150000"/>
              </a:lnSpc>
              <a:spcAft>
                <a:spcPts val="800"/>
              </a:spcAft>
            </a:pPr>
            <a:r>
              <a:rPr lang="sv-SE" sz="1000" b="1" dirty="0">
                <a:effectLst/>
                <a:latin typeface="Open Sans" panose="020B0606030504020204" pitchFamily="34" charset="0"/>
                <a:ea typeface="Open Sans" panose="020B0606030504020204" pitchFamily="34" charset="0"/>
                <a:cs typeface="Open Sans" panose="020B0606030504020204" pitchFamily="34" charset="0"/>
              </a:rPr>
              <a:t>Allra först bör ni bekanta er med </a:t>
            </a:r>
            <a:r>
              <a:rPr lang="sv-SE" sz="1000" b="1" dirty="0">
                <a:effectLst/>
                <a:latin typeface="Open Sans" panose="020B0606030504020204" pitchFamily="34" charset="0"/>
                <a:ea typeface="Open Sans" panose="020B0606030504020204" pitchFamily="34" charset="0"/>
                <a:cs typeface="Open Sans" panose="020B0606030504020204" pitchFamily="34" charset="0"/>
                <a:hlinkClick r:id="rId3"/>
              </a:rPr>
              <a:t>Prezi-presentationen</a:t>
            </a:r>
            <a:r>
              <a:rPr lang="sv-SE" sz="1000" b="1" dirty="0">
                <a:effectLst/>
                <a:latin typeface="Open Sans" panose="020B0606030504020204" pitchFamily="34" charset="0"/>
                <a:ea typeface="Open Sans" panose="020B0606030504020204" pitchFamily="34" charset="0"/>
                <a:cs typeface="Open Sans" panose="020B0606030504020204" pitchFamily="34" charset="0"/>
              </a:rPr>
              <a:t> om verksamhetsmodellen Motion rör oss alla. </a:t>
            </a:r>
            <a:r>
              <a:rPr lang="sv-SE" sz="1000" dirty="0">
                <a:effectLst/>
                <a:latin typeface="Open Sans" panose="020B0606030504020204" pitchFamily="34" charset="0"/>
                <a:ea typeface="Open Sans" panose="020B0606030504020204" pitchFamily="34" charset="0"/>
                <a:cs typeface="Open Sans" panose="020B0606030504020204" pitchFamily="34" charset="0"/>
              </a:rPr>
              <a:t>På så sätt får ni en närmare helhetsbild av modellen och materialet i anslutning till den.</a:t>
            </a:r>
          </a:p>
          <a:p>
            <a:pPr algn="l">
              <a:lnSpc>
                <a:spcPct val="150000"/>
              </a:lnSpc>
              <a:spcAft>
                <a:spcPts val="800"/>
              </a:spcAft>
            </a:pPr>
            <a:r>
              <a:rPr lang="sv-SE" sz="1000" dirty="0">
                <a:effectLst/>
                <a:latin typeface="Open Sans" panose="020B0606030504020204" pitchFamily="34" charset="0"/>
                <a:ea typeface="Open Sans" panose="020B0606030504020204" pitchFamily="34" charset="0"/>
                <a:cs typeface="Open Sans" panose="020B0606030504020204" pitchFamily="34" charset="0"/>
              </a:rPr>
              <a:t>Det har visat sig att motion är en av de viktigaste temahelheterna i anslutning till hållbarhet som påverkar klimatet. Den inhemska trafiken utgör cirka 20 procent av Finlands växthusgasutsläpp. Arbetsresor med egen bil utgör i sin tur cirka 11 procent av alla utsläpp av den inhemska trafiken. Varje arbetsplats kan minska åtminstone 3–10 procent av sina koldioxidutsläpp från arbetsresorna. Dessutom orsakar fysisk inaktivitet årliga kostnader på uppskattningsvis 300–400 miljoner euro i Finland. Av dessa utgörs över hälften av sjukfrånvaron och minskad arbetsproduktivitet. En femtedel av den arbetsföra </a:t>
            </a:r>
            <a:r>
              <a:rPr lang="sv-SE" sz="1000">
                <a:effectLst/>
                <a:latin typeface="Open Sans" panose="020B0606030504020204" pitchFamily="34" charset="0"/>
                <a:ea typeface="Open Sans" panose="020B0606030504020204" pitchFamily="34" charset="0"/>
                <a:cs typeface="Open Sans" panose="020B0606030504020204" pitchFamily="34" charset="0"/>
              </a:rPr>
              <a:t>befolkningen motionerar inte </a:t>
            </a:r>
            <a:r>
              <a:rPr lang="sv-SE" sz="1000" dirty="0">
                <a:effectLst/>
                <a:latin typeface="Open Sans" panose="020B0606030504020204" pitchFamily="34" charset="0"/>
                <a:ea typeface="Open Sans" panose="020B0606030504020204" pitchFamily="34" charset="0"/>
                <a:cs typeface="Open Sans" panose="020B0606030504020204" pitchFamily="34" charset="0"/>
              </a:rPr>
              <a:t>alls i praktiken. Varje år gör vi alla tusen val om hur vi ska färdas.</a:t>
            </a:r>
          </a:p>
          <a:p>
            <a:pPr algn="l">
              <a:lnSpc>
                <a:spcPct val="150000"/>
              </a:lnSpc>
              <a:spcAft>
                <a:spcPts val="800"/>
              </a:spcAft>
            </a:pPr>
            <a:r>
              <a:rPr lang="sv-SE" sz="1000" dirty="0">
                <a:effectLst/>
                <a:latin typeface="Open Sans" panose="020B0606030504020204" pitchFamily="34" charset="0"/>
                <a:ea typeface="Open Sans" panose="020B0606030504020204" pitchFamily="34" charset="0"/>
                <a:cs typeface="Open Sans" panose="020B0606030504020204" pitchFamily="34" charset="0"/>
              </a:rPr>
              <a:t>Våra val har konsekvenser!</a:t>
            </a:r>
          </a:p>
          <a:p>
            <a:pPr algn="l">
              <a:lnSpc>
                <a:spcPct val="150000"/>
              </a:lnSpc>
              <a:spcAft>
                <a:spcPts val="800"/>
              </a:spcAft>
            </a:pPr>
            <a:endParaRPr lang="sv-SE" sz="1000" dirty="0">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909973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CA341CEA695BE4469AED5A4CE0E793DD" ma:contentTypeVersion="11" ma:contentTypeDescription="Luo uusi asiakirja." ma:contentTypeScope="" ma:versionID="fc56bcd4c9b38debed9c821f89862279">
  <xsd:schema xmlns:xsd="http://www.w3.org/2001/XMLSchema" xmlns:xs="http://www.w3.org/2001/XMLSchema" xmlns:p="http://schemas.microsoft.com/office/2006/metadata/properties" xmlns:ns2="97798e35-6295-4fad-99fc-4a7e545c8655" targetNamespace="http://schemas.microsoft.com/office/2006/metadata/properties" ma:root="true" ma:fieldsID="70669f4ac9fb101b1bd9c58689aaf0b8" ns2:_="">
    <xsd:import namespace="97798e35-6295-4fad-99fc-4a7e545c86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798e35-6295-4fad-99fc-4a7e545c8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B0FF0A-615D-4E8F-ACE8-D28DD9EA0241}">
  <ds:schemaRefs>
    <ds:schemaRef ds:uri="http://schemas.microsoft.com/sharepoint/v3/contenttype/forms"/>
  </ds:schemaRefs>
</ds:datastoreItem>
</file>

<file path=customXml/itemProps2.xml><?xml version="1.0" encoding="utf-8"?>
<ds:datastoreItem xmlns:ds="http://schemas.openxmlformats.org/officeDocument/2006/customXml" ds:itemID="{2AFD230C-E897-4C23-A6C4-60039E21E5B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4453AD8-CBC7-4CD3-864F-48BFB5B3F8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798e35-6295-4fad-99fc-4a7e545c86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155</TotalTime>
  <Words>340</Words>
  <Application>Microsoft Office PowerPoint</Application>
  <PresentationFormat>Custom</PresentationFormat>
  <Paragraphs>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Montserrat ExtraBold</vt:lpstr>
      <vt:lpstr>Montserrat SemiBold</vt:lpstr>
      <vt:lpstr>Open Sans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Telkkä</dc:creator>
  <cp:lastModifiedBy>Telkkä Mika Veli Santeri</cp:lastModifiedBy>
  <cp:revision>32</cp:revision>
  <dcterms:created xsi:type="dcterms:W3CDTF">2021-10-25T08:37:10Z</dcterms:created>
  <dcterms:modified xsi:type="dcterms:W3CDTF">2021-12-29T08:22:52Z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0x010100CA341CEA695BE4469AED5A4CE0E793DD</vt:lpwstr>
  </property>
</Properties>
</file>