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3"/>
  </p:notesMasterIdLst>
  <p:handoutMasterIdLst>
    <p:handoutMasterId r:id="rId14"/>
  </p:handoutMasterIdLst>
  <p:sldIdLst>
    <p:sldId id="256" r:id="rId5"/>
    <p:sldId id="257" r:id="rId6"/>
    <p:sldId id="258" r:id="rId7"/>
    <p:sldId id="259" r:id="rId8"/>
    <p:sldId id="260" r:id="rId9"/>
    <p:sldId id="261" r:id="rId10"/>
    <p:sldId id="262" r:id="rId11"/>
    <p:sldId id="263" r:id="rId12"/>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3342"/>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6C4AD1-8DBC-4B80-B2EA-74DCDFF21493}" v="33" dt="2021-12-17T07:56:36.737"/>
    <p1510:client id="{5504C25C-A4BB-488A-B881-2B5770E5709C}" v="2" dt="2022-03-11T13:41:32.234"/>
    <p1510:client id="{5807D856-75A2-4738-B0B7-E467B9B57A43}" v="2" dt="2022-03-11T13:44:52.200"/>
    <p1510:client id="{82C9591E-8197-4647-86FC-9438B448F442}" v="4" dt="2022-03-11T13:28:40.602"/>
    <p1510:client id="{C80E030B-4EA4-4E57-A59E-D6DC620CBD8F}" v="3" dt="2022-03-11T13:38:53.989"/>
    <p1510:client id="{D38B380B-39CA-4789-80D8-30685455FF96}" v="7" dt="2022-03-11T13:54:15.764"/>
    <p1510:client id="{E06F39FD-097B-43D2-BEA6-FBB2CA186F49}" v="2" dt="2022-03-11T13:46:59.497"/>
    <p1510:client id="{F69223A2-8845-4E05-95F5-1859898F6246}" v="54" dt="2022-03-11T13:34:30.7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usipalo Tiina" userId="S::tiina.kuusipalo@tampere.fi::85756671-2572-41be-b500-04bb013d399d" providerId="AD" clId="Web-{C80E030B-4EA4-4E57-A59E-D6DC620CBD8F}"/>
    <pc:docChg chg="modSld">
      <pc:chgData name="Kuusipalo Tiina" userId="S::tiina.kuusipalo@tampere.fi::85756671-2572-41be-b500-04bb013d399d" providerId="AD" clId="Web-{C80E030B-4EA4-4E57-A59E-D6DC620CBD8F}" dt="2022-03-11T13:38:53.989" v="2" actId="20577"/>
      <pc:docMkLst>
        <pc:docMk/>
      </pc:docMkLst>
      <pc:sldChg chg="modSp">
        <pc:chgData name="Kuusipalo Tiina" userId="S::tiina.kuusipalo@tampere.fi::85756671-2572-41be-b500-04bb013d399d" providerId="AD" clId="Web-{C80E030B-4EA4-4E57-A59E-D6DC620CBD8F}" dt="2022-03-11T13:38:53.989" v="2" actId="20577"/>
        <pc:sldMkLst>
          <pc:docMk/>
          <pc:sldMk cId="993476091" sldId="261"/>
        </pc:sldMkLst>
        <pc:spChg chg="mod">
          <ac:chgData name="Kuusipalo Tiina" userId="S::tiina.kuusipalo@tampere.fi::85756671-2572-41be-b500-04bb013d399d" providerId="AD" clId="Web-{C80E030B-4EA4-4E57-A59E-D6DC620CBD8F}" dt="2022-03-11T13:38:53.989" v="2" actId="20577"/>
          <ac:spMkLst>
            <pc:docMk/>
            <pc:sldMk cId="993476091" sldId="261"/>
            <ac:spMk id="3" creationId="{00000000-0000-0000-0000-000000000000}"/>
          </ac:spMkLst>
        </pc:spChg>
      </pc:sldChg>
    </pc:docChg>
  </pc:docChgLst>
  <pc:docChgLst>
    <pc:chgData name="Kuusipalo Tiina" userId="S::tiina.kuusipalo@tampere.fi::85756671-2572-41be-b500-04bb013d399d" providerId="AD" clId="Web-{5807D856-75A2-4738-B0B7-E467B9B57A43}"/>
    <pc:docChg chg="modSld">
      <pc:chgData name="Kuusipalo Tiina" userId="S::tiina.kuusipalo@tampere.fi::85756671-2572-41be-b500-04bb013d399d" providerId="AD" clId="Web-{5807D856-75A2-4738-B0B7-E467B9B57A43}" dt="2022-03-11T13:44:52.200" v="1" actId="20577"/>
      <pc:docMkLst>
        <pc:docMk/>
      </pc:docMkLst>
      <pc:sldChg chg="modSp">
        <pc:chgData name="Kuusipalo Tiina" userId="S::tiina.kuusipalo@tampere.fi::85756671-2572-41be-b500-04bb013d399d" providerId="AD" clId="Web-{5807D856-75A2-4738-B0B7-E467B9B57A43}" dt="2022-03-11T13:44:52.200" v="1" actId="20577"/>
        <pc:sldMkLst>
          <pc:docMk/>
          <pc:sldMk cId="4215088286" sldId="263"/>
        </pc:sldMkLst>
        <pc:spChg chg="mod">
          <ac:chgData name="Kuusipalo Tiina" userId="S::tiina.kuusipalo@tampere.fi::85756671-2572-41be-b500-04bb013d399d" providerId="AD" clId="Web-{5807D856-75A2-4738-B0B7-E467B9B57A43}" dt="2022-03-11T13:44:52.200" v="1" actId="20577"/>
          <ac:spMkLst>
            <pc:docMk/>
            <pc:sldMk cId="4215088286" sldId="263"/>
            <ac:spMk id="3" creationId="{00000000-0000-0000-0000-000000000000}"/>
          </ac:spMkLst>
        </pc:spChg>
      </pc:sldChg>
    </pc:docChg>
  </pc:docChgLst>
  <pc:docChgLst>
    <pc:chgData name="Kuusipalo Tiina" userId="S::tiina.kuusipalo@tampere.fi::85756671-2572-41be-b500-04bb013d399d" providerId="AD" clId="Web-{F69223A2-8845-4E05-95F5-1859898F6246}"/>
    <pc:docChg chg="modSld">
      <pc:chgData name="Kuusipalo Tiina" userId="S::tiina.kuusipalo@tampere.fi::85756671-2572-41be-b500-04bb013d399d" providerId="AD" clId="Web-{F69223A2-8845-4E05-95F5-1859898F6246}" dt="2022-03-11T13:34:30.750" v="53" actId="20577"/>
      <pc:docMkLst>
        <pc:docMk/>
      </pc:docMkLst>
      <pc:sldChg chg="modSp">
        <pc:chgData name="Kuusipalo Tiina" userId="S::tiina.kuusipalo@tampere.fi::85756671-2572-41be-b500-04bb013d399d" providerId="AD" clId="Web-{F69223A2-8845-4E05-95F5-1859898F6246}" dt="2022-03-11T13:34:30.750" v="53" actId="20577"/>
        <pc:sldMkLst>
          <pc:docMk/>
          <pc:sldMk cId="799448192" sldId="260"/>
        </pc:sldMkLst>
        <pc:spChg chg="mod">
          <ac:chgData name="Kuusipalo Tiina" userId="S::tiina.kuusipalo@tampere.fi::85756671-2572-41be-b500-04bb013d399d" providerId="AD" clId="Web-{F69223A2-8845-4E05-95F5-1859898F6246}" dt="2022-03-11T13:34:30.750" v="53" actId="20577"/>
          <ac:spMkLst>
            <pc:docMk/>
            <pc:sldMk cId="799448192" sldId="260"/>
            <ac:spMk id="3" creationId="{00000000-0000-0000-0000-000000000000}"/>
          </ac:spMkLst>
        </pc:spChg>
      </pc:sldChg>
    </pc:docChg>
  </pc:docChgLst>
  <pc:docChgLst>
    <pc:chgData name="Raiskio Markus" userId="0e8d0e56-8356-498c-b5d7-29601d216d6d" providerId="ADAL" clId="{146C4AD1-8DBC-4B80-B2EA-74DCDFF21493}"/>
    <pc:docChg chg="undo custSel modSld">
      <pc:chgData name="Raiskio Markus" userId="0e8d0e56-8356-498c-b5d7-29601d216d6d" providerId="ADAL" clId="{146C4AD1-8DBC-4B80-B2EA-74DCDFF21493}" dt="2021-12-17T07:56:42.094" v="405" actId="12"/>
      <pc:docMkLst>
        <pc:docMk/>
      </pc:docMkLst>
      <pc:sldChg chg="modSp mod">
        <pc:chgData name="Raiskio Markus" userId="0e8d0e56-8356-498c-b5d7-29601d216d6d" providerId="ADAL" clId="{146C4AD1-8DBC-4B80-B2EA-74DCDFF21493}" dt="2021-12-16T12:24:34.358" v="13"/>
        <pc:sldMkLst>
          <pc:docMk/>
          <pc:sldMk cId="890997397" sldId="256"/>
        </pc:sldMkLst>
        <pc:spChg chg="mod">
          <ac:chgData name="Raiskio Markus" userId="0e8d0e56-8356-498c-b5d7-29601d216d6d" providerId="ADAL" clId="{146C4AD1-8DBC-4B80-B2EA-74DCDFF21493}" dt="2021-12-16T12:24:22.201" v="12" actId="14100"/>
          <ac:spMkLst>
            <pc:docMk/>
            <pc:sldMk cId="890997397" sldId="256"/>
            <ac:spMk id="2" creationId="{00000000-0000-0000-0000-000000000000}"/>
          </ac:spMkLst>
        </pc:spChg>
        <pc:spChg chg="mod">
          <ac:chgData name="Raiskio Markus" userId="0e8d0e56-8356-498c-b5d7-29601d216d6d" providerId="ADAL" clId="{146C4AD1-8DBC-4B80-B2EA-74DCDFF21493}" dt="2021-12-16T12:24:34.358" v="13"/>
          <ac:spMkLst>
            <pc:docMk/>
            <pc:sldMk cId="890997397" sldId="256"/>
            <ac:spMk id="3" creationId="{00000000-0000-0000-0000-000000000000}"/>
          </ac:spMkLst>
        </pc:spChg>
        <pc:spChg chg="mod">
          <ac:chgData name="Raiskio Markus" userId="0e8d0e56-8356-498c-b5d7-29601d216d6d" providerId="ADAL" clId="{146C4AD1-8DBC-4B80-B2EA-74DCDFF21493}" dt="2021-12-16T12:23:09.364" v="0"/>
          <ac:spMkLst>
            <pc:docMk/>
            <pc:sldMk cId="890997397" sldId="256"/>
            <ac:spMk id="6" creationId="{00000000-0000-0000-0000-000000000000}"/>
          </ac:spMkLst>
        </pc:spChg>
      </pc:sldChg>
      <pc:sldChg chg="modSp mod">
        <pc:chgData name="Raiskio Markus" userId="0e8d0e56-8356-498c-b5d7-29601d216d6d" providerId="ADAL" clId="{146C4AD1-8DBC-4B80-B2EA-74DCDFF21493}" dt="2021-12-16T12:29:58.497" v="67" actId="255"/>
        <pc:sldMkLst>
          <pc:docMk/>
          <pc:sldMk cId="3697158284" sldId="257"/>
        </pc:sldMkLst>
        <pc:spChg chg="mod">
          <ac:chgData name="Raiskio Markus" userId="0e8d0e56-8356-498c-b5d7-29601d216d6d" providerId="ADAL" clId="{146C4AD1-8DBC-4B80-B2EA-74DCDFF21493}" dt="2021-12-16T12:24:52.218" v="14"/>
          <ac:spMkLst>
            <pc:docMk/>
            <pc:sldMk cId="3697158284" sldId="257"/>
            <ac:spMk id="2" creationId="{00000000-0000-0000-0000-000000000000}"/>
          </ac:spMkLst>
        </pc:spChg>
        <pc:spChg chg="mod">
          <ac:chgData name="Raiskio Markus" userId="0e8d0e56-8356-498c-b5d7-29601d216d6d" providerId="ADAL" clId="{146C4AD1-8DBC-4B80-B2EA-74DCDFF21493}" dt="2021-12-16T12:29:58.497" v="67" actId="255"/>
          <ac:spMkLst>
            <pc:docMk/>
            <pc:sldMk cId="3697158284" sldId="257"/>
            <ac:spMk id="3" creationId="{00000000-0000-0000-0000-000000000000}"/>
          </ac:spMkLst>
        </pc:spChg>
        <pc:spChg chg="mod">
          <ac:chgData name="Raiskio Markus" userId="0e8d0e56-8356-498c-b5d7-29601d216d6d" providerId="ADAL" clId="{146C4AD1-8DBC-4B80-B2EA-74DCDFF21493}" dt="2021-12-16T12:23:17.918" v="1"/>
          <ac:spMkLst>
            <pc:docMk/>
            <pc:sldMk cId="3697158284" sldId="257"/>
            <ac:spMk id="11" creationId="{00000000-0000-0000-0000-000000000000}"/>
          </ac:spMkLst>
        </pc:spChg>
      </pc:sldChg>
      <pc:sldChg chg="modSp mod">
        <pc:chgData name="Raiskio Markus" userId="0e8d0e56-8356-498c-b5d7-29601d216d6d" providerId="ADAL" clId="{146C4AD1-8DBC-4B80-B2EA-74DCDFF21493}" dt="2021-12-16T12:34:56.190" v="130" actId="2710"/>
        <pc:sldMkLst>
          <pc:docMk/>
          <pc:sldMk cId="3616691030" sldId="258"/>
        </pc:sldMkLst>
        <pc:spChg chg="mod">
          <ac:chgData name="Raiskio Markus" userId="0e8d0e56-8356-498c-b5d7-29601d216d6d" providerId="ADAL" clId="{146C4AD1-8DBC-4B80-B2EA-74DCDFF21493}" dt="2021-12-16T12:33:44.268" v="107"/>
          <ac:spMkLst>
            <pc:docMk/>
            <pc:sldMk cId="3616691030" sldId="258"/>
            <ac:spMk id="2" creationId="{00000000-0000-0000-0000-000000000000}"/>
          </ac:spMkLst>
        </pc:spChg>
        <pc:spChg chg="mod">
          <ac:chgData name="Raiskio Markus" userId="0e8d0e56-8356-498c-b5d7-29601d216d6d" providerId="ADAL" clId="{146C4AD1-8DBC-4B80-B2EA-74DCDFF21493}" dt="2021-12-16T12:33:23.437" v="106" actId="12"/>
          <ac:spMkLst>
            <pc:docMk/>
            <pc:sldMk cId="3616691030" sldId="258"/>
            <ac:spMk id="3" creationId="{00000000-0000-0000-0000-000000000000}"/>
          </ac:spMkLst>
        </pc:spChg>
        <pc:spChg chg="mod">
          <ac:chgData name="Raiskio Markus" userId="0e8d0e56-8356-498c-b5d7-29601d216d6d" providerId="ADAL" clId="{146C4AD1-8DBC-4B80-B2EA-74DCDFF21493}" dt="2021-12-16T12:34:56.190" v="130" actId="2710"/>
          <ac:spMkLst>
            <pc:docMk/>
            <pc:sldMk cId="3616691030" sldId="258"/>
            <ac:spMk id="6" creationId="{2534CB62-A4DC-4C41-A83E-4964033AD364}"/>
          </ac:spMkLst>
        </pc:spChg>
        <pc:spChg chg="mod">
          <ac:chgData name="Raiskio Markus" userId="0e8d0e56-8356-498c-b5d7-29601d216d6d" providerId="ADAL" clId="{146C4AD1-8DBC-4B80-B2EA-74DCDFF21493}" dt="2021-12-16T12:23:22.358" v="2"/>
          <ac:spMkLst>
            <pc:docMk/>
            <pc:sldMk cId="3616691030" sldId="258"/>
            <ac:spMk id="11" creationId="{00000000-0000-0000-0000-000000000000}"/>
          </ac:spMkLst>
        </pc:spChg>
      </pc:sldChg>
      <pc:sldChg chg="modSp mod">
        <pc:chgData name="Raiskio Markus" userId="0e8d0e56-8356-498c-b5d7-29601d216d6d" providerId="ADAL" clId="{146C4AD1-8DBC-4B80-B2EA-74DCDFF21493}" dt="2021-12-17T07:37:02.387" v="212" actId="12"/>
        <pc:sldMkLst>
          <pc:docMk/>
          <pc:sldMk cId="2987325043" sldId="259"/>
        </pc:sldMkLst>
        <pc:spChg chg="mod">
          <ac:chgData name="Raiskio Markus" userId="0e8d0e56-8356-498c-b5d7-29601d216d6d" providerId="ADAL" clId="{146C4AD1-8DBC-4B80-B2EA-74DCDFF21493}" dt="2021-12-17T07:33:36.792" v="168"/>
          <ac:spMkLst>
            <pc:docMk/>
            <pc:sldMk cId="2987325043" sldId="259"/>
            <ac:spMk id="2" creationId="{00000000-0000-0000-0000-000000000000}"/>
          </ac:spMkLst>
        </pc:spChg>
        <pc:spChg chg="mod">
          <ac:chgData name="Raiskio Markus" userId="0e8d0e56-8356-498c-b5d7-29601d216d6d" providerId="ADAL" clId="{146C4AD1-8DBC-4B80-B2EA-74DCDFF21493}" dt="2021-12-17T07:37:02.387" v="212" actId="12"/>
          <ac:spMkLst>
            <pc:docMk/>
            <pc:sldMk cId="2987325043" sldId="259"/>
            <ac:spMk id="3" creationId="{00000000-0000-0000-0000-000000000000}"/>
          </ac:spMkLst>
        </pc:spChg>
        <pc:spChg chg="mod">
          <ac:chgData name="Raiskio Markus" userId="0e8d0e56-8356-498c-b5d7-29601d216d6d" providerId="ADAL" clId="{146C4AD1-8DBC-4B80-B2EA-74DCDFF21493}" dt="2021-12-17T07:34:15.321" v="178" actId="12"/>
          <ac:spMkLst>
            <pc:docMk/>
            <pc:sldMk cId="2987325043" sldId="259"/>
            <ac:spMk id="7" creationId="{96864E67-CE85-49AE-8B98-281374BDA751}"/>
          </ac:spMkLst>
        </pc:spChg>
        <pc:spChg chg="mod">
          <ac:chgData name="Raiskio Markus" userId="0e8d0e56-8356-498c-b5d7-29601d216d6d" providerId="ADAL" clId="{146C4AD1-8DBC-4B80-B2EA-74DCDFF21493}" dt="2021-12-16T12:23:27.342" v="3"/>
          <ac:spMkLst>
            <pc:docMk/>
            <pc:sldMk cId="2987325043" sldId="259"/>
            <ac:spMk id="11" creationId="{00000000-0000-0000-0000-000000000000}"/>
          </ac:spMkLst>
        </pc:spChg>
      </pc:sldChg>
      <pc:sldChg chg="modSp mod">
        <pc:chgData name="Raiskio Markus" userId="0e8d0e56-8356-498c-b5d7-29601d216d6d" providerId="ADAL" clId="{146C4AD1-8DBC-4B80-B2EA-74DCDFF21493}" dt="2021-12-17T07:39:25.334" v="242" actId="20577"/>
        <pc:sldMkLst>
          <pc:docMk/>
          <pc:sldMk cId="799448192" sldId="260"/>
        </pc:sldMkLst>
        <pc:spChg chg="mod">
          <ac:chgData name="Raiskio Markus" userId="0e8d0e56-8356-498c-b5d7-29601d216d6d" providerId="ADAL" clId="{146C4AD1-8DBC-4B80-B2EA-74DCDFF21493}" dt="2021-12-17T07:39:25.334" v="242" actId="20577"/>
          <ac:spMkLst>
            <pc:docMk/>
            <pc:sldMk cId="799448192" sldId="260"/>
            <ac:spMk id="3" creationId="{00000000-0000-0000-0000-000000000000}"/>
          </ac:spMkLst>
        </pc:spChg>
        <pc:spChg chg="mod">
          <ac:chgData name="Raiskio Markus" userId="0e8d0e56-8356-498c-b5d7-29601d216d6d" providerId="ADAL" clId="{146C4AD1-8DBC-4B80-B2EA-74DCDFF21493}" dt="2021-12-16T12:23:31.413" v="4"/>
          <ac:spMkLst>
            <pc:docMk/>
            <pc:sldMk cId="799448192" sldId="260"/>
            <ac:spMk id="11" creationId="{00000000-0000-0000-0000-000000000000}"/>
          </ac:spMkLst>
        </pc:spChg>
      </pc:sldChg>
      <pc:sldChg chg="modSp mod">
        <pc:chgData name="Raiskio Markus" userId="0e8d0e56-8356-498c-b5d7-29601d216d6d" providerId="ADAL" clId="{146C4AD1-8DBC-4B80-B2EA-74DCDFF21493}" dt="2021-12-17T07:41:48.397" v="264" actId="12"/>
        <pc:sldMkLst>
          <pc:docMk/>
          <pc:sldMk cId="993476091" sldId="261"/>
        </pc:sldMkLst>
        <pc:spChg chg="mod">
          <ac:chgData name="Raiskio Markus" userId="0e8d0e56-8356-498c-b5d7-29601d216d6d" providerId="ADAL" clId="{146C4AD1-8DBC-4B80-B2EA-74DCDFF21493}" dt="2021-12-17T07:40:16.693" v="243"/>
          <ac:spMkLst>
            <pc:docMk/>
            <pc:sldMk cId="993476091" sldId="261"/>
            <ac:spMk id="2" creationId="{00000000-0000-0000-0000-000000000000}"/>
          </ac:spMkLst>
        </pc:spChg>
        <pc:spChg chg="mod">
          <ac:chgData name="Raiskio Markus" userId="0e8d0e56-8356-498c-b5d7-29601d216d6d" providerId="ADAL" clId="{146C4AD1-8DBC-4B80-B2EA-74DCDFF21493}" dt="2021-12-17T07:41:48.397" v="264" actId="12"/>
          <ac:spMkLst>
            <pc:docMk/>
            <pc:sldMk cId="993476091" sldId="261"/>
            <ac:spMk id="3" creationId="{00000000-0000-0000-0000-000000000000}"/>
          </ac:spMkLst>
        </pc:spChg>
        <pc:spChg chg="mod">
          <ac:chgData name="Raiskio Markus" userId="0e8d0e56-8356-498c-b5d7-29601d216d6d" providerId="ADAL" clId="{146C4AD1-8DBC-4B80-B2EA-74DCDFF21493}" dt="2021-12-16T12:23:36.646" v="5"/>
          <ac:spMkLst>
            <pc:docMk/>
            <pc:sldMk cId="993476091" sldId="261"/>
            <ac:spMk id="11" creationId="{00000000-0000-0000-0000-000000000000}"/>
          </ac:spMkLst>
        </pc:spChg>
      </pc:sldChg>
      <pc:sldChg chg="modSp mod">
        <pc:chgData name="Raiskio Markus" userId="0e8d0e56-8356-498c-b5d7-29601d216d6d" providerId="ADAL" clId="{146C4AD1-8DBC-4B80-B2EA-74DCDFF21493}" dt="2021-12-17T07:44:25.576" v="290"/>
        <pc:sldMkLst>
          <pc:docMk/>
          <pc:sldMk cId="2464472957" sldId="262"/>
        </pc:sldMkLst>
        <pc:spChg chg="mod">
          <ac:chgData name="Raiskio Markus" userId="0e8d0e56-8356-498c-b5d7-29601d216d6d" providerId="ADAL" clId="{146C4AD1-8DBC-4B80-B2EA-74DCDFF21493}" dt="2021-12-17T07:42:13.992" v="265"/>
          <ac:spMkLst>
            <pc:docMk/>
            <pc:sldMk cId="2464472957" sldId="262"/>
            <ac:spMk id="2" creationId="{00000000-0000-0000-0000-000000000000}"/>
          </ac:spMkLst>
        </pc:spChg>
        <pc:spChg chg="mod">
          <ac:chgData name="Raiskio Markus" userId="0e8d0e56-8356-498c-b5d7-29601d216d6d" providerId="ADAL" clId="{146C4AD1-8DBC-4B80-B2EA-74DCDFF21493}" dt="2021-12-17T07:43:22.008" v="279" actId="20577"/>
          <ac:spMkLst>
            <pc:docMk/>
            <pc:sldMk cId="2464472957" sldId="262"/>
            <ac:spMk id="3" creationId="{00000000-0000-0000-0000-000000000000}"/>
          </ac:spMkLst>
        </pc:spChg>
        <pc:spChg chg="mod">
          <ac:chgData name="Raiskio Markus" userId="0e8d0e56-8356-498c-b5d7-29601d216d6d" providerId="ADAL" clId="{146C4AD1-8DBC-4B80-B2EA-74DCDFF21493}" dt="2021-12-17T07:43:36.695" v="280"/>
          <ac:spMkLst>
            <pc:docMk/>
            <pc:sldMk cId="2464472957" sldId="262"/>
            <ac:spMk id="6" creationId="{CDA567EF-8C86-47E4-BE55-EFA4E7ACCC8C}"/>
          </ac:spMkLst>
        </pc:spChg>
        <pc:spChg chg="mod">
          <ac:chgData name="Raiskio Markus" userId="0e8d0e56-8356-498c-b5d7-29601d216d6d" providerId="ADAL" clId="{146C4AD1-8DBC-4B80-B2EA-74DCDFF21493}" dt="2021-12-17T07:44:25.576" v="290"/>
          <ac:spMkLst>
            <pc:docMk/>
            <pc:sldMk cId="2464472957" sldId="262"/>
            <ac:spMk id="7" creationId="{022E3F26-6D5D-4FD9-8830-5FFD8FD991A5}"/>
          </ac:spMkLst>
        </pc:spChg>
        <pc:spChg chg="mod">
          <ac:chgData name="Raiskio Markus" userId="0e8d0e56-8356-498c-b5d7-29601d216d6d" providerId="ADAL" clId="{146C4AD1-8DBC-4B80-B2EA-74DCDFF21493}" dt="2021-12-16T12:23:41.296" v="6"/>
          <ac:spMkLst>
            <pc:docMk/>
            <pc:sldMk cId="2464472957" sldId="262"/>
            <ac:spMk id="11" creationId="{00000000-0000-0000-0000-000000000000}"/>
          </ac:spMkLst>
        </pc:spChg>
      </pc:sldChg>
      <pc:sldChg chg="modSp mod">
        <pc:chgData name="Raiskio Markus" userId="0e8d0e56-8356-498c-b5d7-29601d216d6d" providerId="ADAL" clId="{146C4AD1-8DBC-4B80-B2EA-74DCDFF21493}" dt="2021-12-17T07:56:42.094" v="405" actId="12"/>
        <pc:sldMkLst>
          <pc:docMk/>
          <pc:sldMk cId="4215088286" sldId="263"/>
        </pc:sldMkLst>
        <pc:spChg chg="mod">
          <ac:chgData name="Raiskio Markus" userId="0e8d0e56-8356-498c-b5d7-29601d216d6d" providerId="ADAL" clId="{146C4AD1-8DBC-4B80-B2EA-74DCDFF21493}" dt="2021-12-17T07:56:42.094" v="405" actId="12"/>
          <ac:spMkLst>
            <pc:docMk/>
            <pc:sldMk cId="4215088286" sldId="263"/>
            <ac:spMk id="3" creationId="{00000000-0000-0000-0000-000000000000}"/>
          </ac:spMkLst>
        </pc:spChg>
        <pc:spChg chg="mod">
          <ac:chgData name="Raiskio Markus" userId="0e8d0e56-8356-498c-b5d7-29601d216d6d" providerId="ADAL" clId="{146C4AD1-8DBC-4B80-B2EA-74DCDFF21493}" dt="2021-12-16T12:23:46.213" v="7"/>
          <ac:spMkLst>
            <pc:docMk/>
            <pc:sldMk cId="4215088286" sldId="263"/>
            <ac:spMk id="11" creationId="{00000000-0000-0000-0000-000000000000}"/>
          </ac:spMkLst>
        </pc:spChg>
      </pc:sldChg>
    </pc:docChg>
  </pc:docChgLst>
  <pc:docChgLst>
    <pc:chgData name="Kuusipalo Tiina" userId="S::tiina.kuusipalo@tampere.fi::85756671-2572-41be-b500-04bb013d399d" providerId="AD" clId="Web-{82C9591E-8197-4647-86FC-9438B448F442}"/>
    <pc:docChg chg="modSld">
      <pc:chgData name="Kuusipalo Tiina" userId="S::tiina.kuusipalo@tampere.fi::85756671-2572-41be-b500-04bb013d399d" providerId="AD" clId="Web-{82C9591E-8197-4647-86FC-9438B448F442}" dt="2022-03-11T13:28:40.602" v="3" actId="20577"/>
      <pc:docMkLst>
        <pc:docMk/>
      </pc:docMkLst>
      <pc:sldChg chg="modSp">
        <pc:chgData name="Kuusipalo Tiina" userId="S::tiina.kuusipalo@tampere.fi::85756671-2572-41be-b500-04bb013d399d" providerId="AD" clId="Web-{82C9591E-8197-4647-86FC-9438B448F442}" dt="2022-03-11T13:28:40.602" v="3" actId="20577"/>
        <pc:sldMkLst>
          <pc:docMk/>
          <pc:sldMk cId="3697158284" sldId="257"/>
        </pc:sldMkLst>
        <pc:spChg chg="mod">
          <ac:chgData name="Kuusipalo Tiina" userId="S::tiina.kuusipalo@tampere.fi::85756671-2572-41be-b500-04bb013d399d" providerId="AD" clId="Web-{82C9591E-8197-4647-86FC-9438B448F442}" dt="2022-03-11T13:28:40.602" v="3" actId="20577"/>
          <ac:spMkLst>
            <pc:docMk/>
            <pc:sldMk cId="3697158284" sldId="257"/>
            <ac:spMk id="3" creationId="{00000000-0000-0000-0000-000000000000}"/>
          </ac:spMkLst>
        </pc:spChg>
      </pc:sldChg>
    </pc:docChg>
  </pc:docChgLst>
  <pc:docChgLst>
    <pc:chgData name="Kuusipalo Tiina" userId="S::tiina.kuusipalo@tampere.fi::85756671-2572-41be-b500-04bb013d399d" providerId="AD" clId="Web-{5504C25C-A4BB-488A-B881-2B5770E5709C}"/>
    <pc:docChg chg="modSld">
      <pc:chgData name="Kuusipalo Tiina" userId="S::tiina.kuusipalo@tampere.fi::85756671-2572-41be-b500-04bb013d399d" providerId="AD" clId="Web-{5504C25C-A4BB-488A-B881-2B5770E5709C}" dt="2022-03-11T13:41:32.234" v="1" actId="20577"/>
      <pc:docMkLst>
        <pc:docMk/>
      </pc:docMkLst>
      <pc:sldChg chg="modSp">
        <pc:chgData name="Kuusipalo Tiina" userId="S::tiina.kuusipalo@tampere.fi::85756671-2572-41be-b500-04bb013d399d" providerId="AD" clId="Web-{5504C25C-A4BB-488A-B881-2B5770E5709C}" dt="2022-03-11T13:41:32.234" v="1" actId="20577"/>
        <pc:sldMkLst>
          <pc:docMk/>
          <pc:sldMk cId="4215088286" sldId="263"/>
        </pc:sldMkLst>
        <pc:spChg chg="mod">
          <ac:chgData name="Kuusipalo Tiina" userId="S::tiina.kuusipalo@tampere.fi::85756671-2572-41be-b500-04bb013d399d" providerId="AD" clId="Web-{5504C25C-A4BB-488A-B881-2B5770E5709C}" dt="2022-03-11T13:41:32.234" v="1" actId="20577"/>
          <ac:spMkLst>
            <pc:docMk/>
            <pc:sldMk cId="4215088286" sldId="263"/>
            <ac:spMk id="3" creationId="{00000000-0000-0000-0000-000000000000}"/>
          </ac:spMkLst>
        </pc:spChg>
      </pc:sldChg>
    </pc:docChg>
  </pc:docChgLst>
  <pc:docChgLst>
    <pc:chgData name="Kuusipalo Tiina" userId="S::tiina.kuusipalo@tampere.fi::85756671-2572-41be-b500-04bb013d399d" providerId="AD" clId="Web-{D38B380B-39CA-4789-80D8-30685455FF96}"/>
    <pc:docChg chg="modSld">
      <pc:chgData name="Kuusipalo Tiina" userId="S::tiina.kuusipalo@tampere.fi::85756671-2572-41be-b500-04bb013d399d" providerId="AD" clId="Web-{D38B380B-39CA-4789-80D8-30685455FF96}" dt="2022-03-11T13:54:15.764" v="6" actId="20577"/>
      <pc:docMkLst>
        <pc:docMk/>
      </pc:docMkLst>
      <pc:sldChg chg="modSp">
        <pc:chgData name="Kuusipalo Tiina" userId="S::tiina.kuusipalo@tampere.fi::85756671-2572-41be-b500-04bb013d399d" providerId="AD" clId="Web-{D38B380B-39CA-4789-80D8-30685455FF96}" dt="2022-03-11T13:54:15.764" v="6" actId="20577"/>
        <pc:sldMkLst>
          <pc:docMk/>
          <pc:sldMk cId="4215088286" sldId="263"/>
        </pc:sldMkLst>
        <pc:spChg chg="mod">
          <ac:chgData name="Kuusipalo Tiina" userId="S::tiina.kuusipalo@tampere.fi::85756671-2572-41be-b500-04bb013d399d" providerId="AD" clId="Web-{D38B380B-39CA-4789-80D8-30685455FF96}" dt="2022-03-11T13:54:15.764" v="6" actId="20577"/>
          <ac:spMkLst>
            <pc:docMk/>
            <pc:sldMk cId="4215088286" sldId="263"/>
            <ac:spMk id="3" creationId="{00000000-0000-0000-0000-000000000000}"/>
          </ac:spMkLst>
        </pc:spChg>
      </pc:sldChg>
    </pc:docChg>
  </pc:docChgLst>
  <pc:docChgLst>
    <pc:chgData name="Kuusipalo Tiina" userId="S::tiina.kuusipalo@tampere.fi::85756671-2572-41be-b500-04bb013d399d" providerId="AD" clId="Web-{E06F39FD-097B-43D2-BEA6-FBB2CA186F49}"/>
    <pc:docChg chg="modSld">
      <pc:chgData name="Kuusipalo Tiina" userId="S::tiina.kuusipalo@tampere.fi::85756671-2572-41be-b500-04bb013d399d" providerId="AD" clId="Web-{E06F39FD-097B-43D2-BEA6-FBB2CA186F49}" dt="2022-03-11T13:46:59.497" v="1" actId="20577"/>
      <pc:docMkLst>
        <pc:docMk/>
      </pc:docMkLst>
      <pc:sldChg chg="modSp">
        <pc:chgData name="Kuusipalo Tiina" userId="S::tiina.kuusipalo@tampere.fi::85756671-2572-41be-b500-04bb013d399d" providerId="AD" clId="Web-{E06F39FD-097B-43D2-BEA6-FBB2CA186F49}" dt="2022-03-11T13:46:59.497" v="1" actId="20577"/>
        <pc:sldMkLst>
          <pc:docMk/>
          <pc:sldMk cId="4215088286" sldId="263"/>
        </pc:sldMkLst>
        <pc:spChg chg="mod">
          <ac:chgData name="Kuusipalo Tiina" userId="S::tiina.kuusipalo@tampere.fi::85756671-2572-41be-b500-04bb013d399d" providerId="AD" clId="Web-{E06F39FD-097B-43D2-BEA6-FBB2CA186F49}" dt="2022-03-11T13:46:59.497" v="1" actId="20577"/>
          <ac:spMkLst>
            <pc:docMk/>
            <pc:sldMk cId="4215088286" sldId="26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77A637-D823-42AA-847C-74C086B45F7E}" type="datetimeFigureOut">
              <a:rPr lang="en-GB" smtClean="0"/>
              <a:t>11/03/2022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FD265E-5454-4B76-943D-31F0ECA48195}" type="slidenum">
              <a:rPr lang="en-GB" smtClean="0"/>
              <a:t>‹#›</a:t>
            </a:fld>
            <a:endParaRPr lang="en-GB"/>
          </a:p>
        </p:txBody>
      </p:sp>
    </p:spTree>
    <p:extLst>
      <p:ext uri="{BB962C8B-B14F-4D97-AF65-F5344CB8AC3E}">
        <p14:creationId xmlns:p14="http://schemas.microsoft.com/office/powerpoint/2010/main" val="148923743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4AF5B-9728-42CE-83B5-C878D4CA8BB6}" type="datetimeFigureOut">
              <a:rPr lang="en-GB" smtClean="0"/>
              <a:t>11/03/2022</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26D59-4C20-462E-A896-24D5CECCF21F}" type="slidenum">
              <a:rPr lang="en-GB" smtClean="0"/>
              <a:t>‹#›</a:t>
            </a:fld>
            <a:endParaRPr lang="en-GB"/>
          </a:p>
        </p:txBody>
      </p:sp>
    </p:spTree>
    <p:extLst>
      <p:ext uri="{BB962C8B-B14F-4D97-AF65-F5344CB8AC3E}">
        <p14:creationId xmlns:p14="http://schemas.microsoft.com/office/powerpoint/2010/main" val="261761244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16034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p>
        </p:txBody>
      </p:sp>
      <p:sp>
        <p:nvSpPr>
          <p:cNvPr id="4" name="Date Placeholder 3"/>
          <p:cNvSpPr>
            <a:spLocks noGrp="1"/>
          </p:cNvSpPr>
          <p:nvPr>
            <p:ph type="dt" sz="half" idx="10"/>
          </p:nvPr>
        </p:nvSpPr>
        <p:spPr/>
        <p:txBody>
          <a:bodyPr/>
          <a:lstStyle/>
          <a:p>
            <a:fld id="{84616AA2-52A7-4B12-8960-E190721FDE85}"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513822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D33C5D-4C36-41A3-A798-8D931C8D4BB3}"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82245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EA8B1-0575-443F-A36F-69A8D9F8A389}"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25015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48785D-91BD-4CE2-BDA7-6839A1DCA0A2}"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603058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19F5FE-EA05-4D0E-9F52-D86D43E6A2A1}"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113567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5AB463-5572-46EC-99E1-8684408D40D7}" type="datetime1">
              <a:rPr lang="en-GB" smtClean="0"/>
              <a:t>11/03/2022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66954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FE4979-FFB8-4BCE-9CC9-D4150A1A91D2}" type="datetime1">
              <a:rPr lang="en-GB" smtClean="0"/>
              <a:t>11/03/2022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010663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D6378F-70C1-4CC0-AF0C-BDEDB48C1E6A}" type="datetime1">
              <a:rPr lang="en-GB" smtClean="0"/>
              <a:t>11/03/2022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577217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3BCB0-8BC1-4A47-898D-96D6F8DB8AC5}" type="datetime1">
              <a:rPr lang="en-GB" smtClean="0"/>
              <a:t>11/03/2022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469534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77AB28E8-1198-4F66-ADA1-FC3B6F2316F4}" type="datetime1">
              <a:rPr lang="en-GB" smtClean="0"/>
              <a:t>11/03/2022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81111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C5F32EA-A3AB-4F3C-A68D-1E9B432AECD0}" type="datetime1">
              <a:rPr lang="en-GB" smtClean="0"/>
              <a:t>11/03/2022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7965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AFE8BA4-CBC9-4C5B-8A4F-8472D77DD69D}" type="datetime1">
              <a:rPr lang="en-GB" smtClean="0"/>
              <a:t>11/03/2022</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A0C4E0D-2FB6-4DD6-9704-C7A2E0BC0870}" type="slidenum">
              <a:rPr lang="en-GB" smtClean="0"/>
              <a:t>‹#›</a:t>
            </a:fld>
            <a:endParaRPr lang="en-GB"/>
          </a:p>
        </p:txBody>
      </p:sp>
    </p:spTree>
    <p:extLst>
      <p:ext uri="{BB962C8B-B14F-4D97-AF65-F5344CB8AC3E}">
        <p14:creationId xmlns:p14="http://schemas.microsoft.com/office/powerpoint/2010/main" val="3145250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liikkuvaaikuinen.fi/" TargetMode="External"/><Relationship Id="rId2" Type="http://schemas.openxmlformats.org/officeDocument/2006/relationships/hyperlink" Target="https://www.olympiakomitea.fi/uploads/2017/01/kki_tyomatkaliikkumiskortti.pdf" TargetMode="External"/><Relationship Id="rId1" Type="http://schemas.openxmlformats.org/officeDocument/2006/relationships/slideLayout" Target="../slideLayouts/slideLayout2.xml"/><Relationship Id="rId5" Type="http://schemas.openxmlformats.org/officeDocument/2006/relationships/hyperlink" Target="https://www.omnicalculator.com/ecology/car-vs-bike" TargetMode="External"/><Relationship Id="rId4" Type="http://schemas.openxmlformats.org/officeDocument/2006/relationships/hyperlink" Target="https://www.youtube.com/channel/UC0OgeR8VEytA9MVuFAwvOD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fiksustitoihin.fi/files/103/07_Motiva_Fiksua_tyomatkaliikkumista_kaikille.pdf" TargetMode="External"/><Relationship Id="rId2" Type="http://schemas.openxmlformats.org/officeDocument/2006/relationships/hyperlink" Target="https://www.motiva.fi/files/15034/Taloudelliset_kannustimet_08062018.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yoraliitto.fi/wordpress/tyomatkaliikuntaa-edistavat-henkilostotilat.pdf" TargetMode="External"/><Relationship Id="rId2" Type="http://schemas.openxmlformats.org/officeDocument/2006/relationships/hyperlink" Target="https://porraspaivat.fi/" TargetMode="External"/><Relationship Id="rId1" Type="http://schemas.openxmlformats.org/officeDocument/2006/relationships/slideLayout" Target="../slideLayouts/slideLayout2.xml"/><Relationship Id="rId4" Type="http://schemas.openxmlformats.org/officeDocument/2006/relationships/hyperlink" Target="https://www.motiva.fi/files/15089/Pysakointi_tyopaikalla_Tyopaikan_pysakointikaytanno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motiva.fi/files/15036/motiva-pysakointietu_08062018.pdf" TargetMode="External"/><Relationship Id="rId2" Type="http://schemas.openxmlformats.org/officeDocument/2006/relationships/hyperlink" Target="http://www.tyosuhdepyora.fi/" TargetMode="External"/><Relationship Id="rId1" Type="http://schemas.openxmlformats.org/officeDocument/2006/relationships/slideLayout" Target="../slideLayouts/slideLayout2.xml"/><Relationship Id="rId4" Type="http://schemas.openxmlformats.org/officeDocument/2006/relationships/hyperlink" Target="https://www.motiva.fi/files/15034/Taloudelliset_kannustimet_08062018.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motiva.fi/files/15091/Joukkoliikenne_tyosuhde-etuna.pdf" TargetMode="External"/><Relationship Id="rId2" Type="http://schemas.openxmlformats.org/officeDocument/2006/relationships/hyperlink" Target="https://www.motiva.fi/files/15035/Joukkoliikenne_08062018.pdf" TargetMode="External"/><Relationship Id="rId1" Type="http://schemas.openxmlformats.org/officeDocument/2006/relationships/slideLayout" Target="../slideLayouts/slideLayout2.xml"/><Relationship Id="rId4" Type="http://schemas.openxmlformats.org/officeDocument/2006/relationships/hyperlink" Target="https://www.fiksustitoihin.fi/vinkkeja_tyonantajille/joukkoliikenteen_tyosuhdematkalippu"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tk.fi/files/5486/Etatyoohje_ja_-sopimus_-malli.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innokyla.fi/fi/toimintamalli/liikuntakaveri-vapaaehtoinen-tukena-liikunnan-harrastamisessa" TargetMode="External"/><Relationship Id="rId13" Type="http://schemas.openxmlformats.org/officeDocument/2006/relationships/hyperlink" Target="https://valonia.fi/hanke/tyobussaile/" TargetMode="External"/><Relationship Id="rId3" Type="http://schemas.openxmlformats.org/officeDocument/2006/relationships/hyperlink" Target="https://porraspaivat.fi/" TargetMode="External"/><Relationship Id="rId7" Type="http://schemas.openxmlformats.org/officeDocument/2006/relationships/hyperlink" Target="https://www.vievanhusulos.fi/pa-svenska/" TargetMode="External"/><Relationship Id="rId12" Type="http://schemas.openxmlformats.org/officeDocument/2006/relationships/hyperlink" Target="https://www.koulukilometrikisa.fi/" TargetMode="External"/><Relationship Id="rId2" Type="http://schemas.openxmlformats.org/officeDocument/2006/relationships/hyperlink" Target="https://kavelykilometrikisa.fi/" TargetMode="External"/><Relationship Id="rId1" Type="http://schemas.openxmlformats.org/officeDocument/2006/relationships/slideLayout" Target="../slideLayouts/slideLayout2.xml"/><Relationship Id="rId6" Type="http://schemas.openxmlformats.org/officeDocument/2006/relationships/hyperlink" Target="https://www.liikenneturva.fi/liikenteessa/kaveleva-koulubussi/#2fa99d28" TargetMode="External"/><Relationship Id="rId11" Type="http://schemas.openxmlformats.org/officeDocument/2006/relationships/hyperlink" Target="https://www.hsl.fi/kaupunkipyorat/vantaa" TargetMode="External"/><Relationship Id="rId5" Type="http://schemas.openxmlformats.org/officeDocument/2006/relationships/hyperlink" Target="https://www.unelmienliikuntapaiva.fi/info/" TargetMode="External"/><Relationship Id="rId10" Type="http://schemas.openxmlformats.org/officeDocument/2006/relationships/hyperlink" Target="https://www.poljin.fi/fi/toimintaa/pyorailyviikko" TargetMode="External"/><Relationship Id="rId4" Type="http://schemas.openxmlformats.org/officeDocument/2006/relationships/hyperlink" Target="https://www.motiva.fi/files/16089/2019-emw-manual-fi.pdf" TargetMode="External"/><Relationship Id="rId9" Type="http://schemas.openxmlformats.org/officeDocument/2006/relationships/hyperlink" Target="https://www.tampere.fi/kulttuuri-ja-vapaa-aika/liikunta/omaharjoittelu/liikuntaluotsit.html" TargetMode="External"/><Relationship Id="rId14" Type="http://schemas.openxmlformats.org/officeDocument/2006/relationships/hyperlink" Target="https://www.huoltovarmuuskeskus.fi/files/7f58b0da92e4f19003e0c4a7337c71c8c37c5bef/ohjeita-turvalliseen-etatyoho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a:solidFill>
                  <a:schemeClr val="bg1"/>
                </a:solidFill>
                <a:latin typeface="Montserrat SemiBold" panose="00000700000000000000" pitchFamily="2" charset="0"/>
              </a:rPr>
              <a:t>MOTION RÖR OSS ALLA  |  ÅTGÄRDER I VERKSAMHETSMODELLEN</a:t>
            </a:r>
            <a:endParaRPr lang="en-GB" sz="600" spc="300">
              <a:solidFill>
                <a:schemeClr val="bg1"/>
              </a:solidFill>
              <a:latin typeface="Montserrat SemiBold" panose="00000700000000000000" pitchFamily="2" charset="0"/>
            </a:endParaRPr>
          </a:p>
        </p:txBody>
      </p:sp>
      <p:sp>
        <p:nvSpPr>
          <p:cNvPr id="2" name="Title 1"/>
          <p:cNvSpPr>
            <a:spLocks noGrp="1"/>
          </p:cNvSpPr>
          <p:nvPr>
            <p:ph type="ctrTitle"/>
          </p:nvPr>
        </p:nvSpPr>
        <p:spPr>
          <a:xfrm>
            <a:off x="548600" y="1325880"/>
            <a:ext cx="6500872" cy="982980"/>
          </a:xfrm>
        </p:spPr>
        <p:txBody>
          <a:bodyPr>
            <a:normAutofit/>
          </a:bodyPr>
          <a:lstStyle/>
          <a:p>
            <a:pPr algn="r"/>
            <a:r>
              <a:rPr lang="sv-SE" sz="2800">
                <a:solidFill>
                  <a:schemeClr val="bg1"/>
                </a:solidFill>
                <a:latin typeface="Montserrat ExtraBold" panose="00000900000000000000" pitchFamily="2" charset="0"/>
              </a:rPr>
              <a:t>Motion rör oss alla – åtgärder </a:t>
            </a:r>
            <a:br>
              <a:rPr lang="sv-SE" sz="2800">
                <a:solidFill>
                  <a:schemeClr val="bg1"/>
                </a:solidFill>
                <a:latin typeface="Montserrat ExtraBold" panose="00000900000000000000" pitchFamily="2" charset="0"/>
              </a:rPr>
            </a:br>
            <a:r>
              <a:rPr lang="sv-SE" sz="2800">
                <a:solidFill>
                  <a:schemeClr val="bg1"/>
                </a:solidFill>
                <a:latin typeface="Montserrat ExtraBold" panose="00000900000000000000" pitchFamily="2" charset="0"/>
              </a:rPr>
              <a:t>i verksamhetsmodellen </a:t>
            </a:r>
            <a:endParaRPr lang="en-GB" sz="2800">
              <a:solidFill>
                <a:schemeClr val="bg1"/>
              </a:solidFill>
              <a:latin typeface="Montserrat ExtraBold" panose="00000900000000000000" pitchFamily="2" charset="0"/>
            </a:endParaRPr>
          </a:p>
        </p:txBody>
      </p:sp>
      <p:sp>
        <p:nvSpPr>
          <p:cNvPr id="3" name="Subtitle 2"/>
          <p:cNvSpPr>
            <a:spLocks noGrp="1"/>
          </p:cNvSpPr>
          <p:nvPr>
            <p:ph type="subTitle" idx="1"/>
          </p:nvPr>
        </p:nvSpPr>
        <p:spPr>
          <a:xfrm>
            <a:off x="529550" y="5648030"/>
            <a:ext cx="3861475" cy="2581379"/>
          </a:xfrm>
        </p:spPr>
        <p:txBody>
          <a:bodyPr>
            <a:normAutofit/>
          </a:bodyPr>
          <a:lstStyle/>
          <a:p>
            <a:pPr algn="l">
              <a:lnSpc>
                <a:spcPct val="150000"/>
              </a:lnSpc>
            </a:pPr>
            <a:r>
              <a:rPr lang="sv-SE" sz="1200">
                <a:solidFill>
                  <a:srgbClr val="233342"/>
                </a:solidFill>
                <a:latin typeface="Open Sans" panose="020B0606030504020204" pitchFamily="34" charset="0"/>
                <a:ea typeface="Open Sans" panose="020B0606030504020204" pitchFamily="34" charset="0"/>
                <a:cs typeface="Open Sans" panose="020B0606030504020204" pitchFamily="34" charset="0"/>
              </a:rPr>
              <a:t>I detta dokument har vi samlat olika genomförbara åtgärder för att aktivera, uppmuntra och motivera arbetsgemenskaperna samt kommuninvånarna till hållbar och hälsosam motion i er kommun.</a:t>
            </a:r>
            <a:endParaRPr lang="en-GB" sz="120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9099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728" y="1178842"/>
            <a:ext cx="6520220" cy="497558"/>
          </a:xfrm>
        </p:spPr>
        <p:txBody>
          <a:bodyPr>
            <a:normAutofit/>
          </a:bodyPr>
          <a:lstStyle/>
          <a:p>
            <a:r>
              <a:rPr lang="sv-SE" sz="1600">
                <a:solidFill>
                  <a:srgbClr val="233342"/>
                </a:solidFill>
                <a:latin typeface="Montserrat ExtraBold" panose="00000900000000000000" pitchFamily="2" charset="0"/>
              </a:rPr>
              <a:t>Allmänna åtgärder (bl.a. aktiv pendling)</a:t>
            </a:r>
            <a:endParaRPr lang="en-GB" sz="1600">
              <a:solidFill>
                <a:srgbClr val="233342"/>
              </a:solidFill>
              <a:latin typeface="Montserrat ExtraBold" panose="00000900000000000000" pitchFamily="2" charset="0"/>
            </a:endParaRPr>
          </a:p>
        </p:txBody>
      </p:sp>
      <p:sp>
        <p:nvSpPr>
          <p:cNvPr id="3" name="Content Placeholder 2"/>
          <p:cNvSpPr>
            <a:spLocks noGrp="1"/>
          </p:cNvSpPr>
          <p:nvPr>
            <p:ph idx="1"/>
          </p:nvPr>
        </p:nvSpPr>
        <p:spPr>
          <a:xfrm>
            <a:off x="519727" y="1676119"/>
            <a:ext cx="6520220" cy="8544206"/>
          </a:xfrm>
        </p:spPr>
        <p:txBody>
          <a:bodyPr vert="horz" lIns="91440" tIns="45720" rIns="91440" bIns="45720" rtlCol="0" anchor="t">
            <a:noAutofit/>
          </a:bodyPr>
          <a:lstStyle/>
          <a:p>
            <a:pPr marL="0" indent="0">
              <a:lnSpc>
                <a:spcPct val="150000"/>
              </a:lnSpc>
              <a:buNone/>
            </a:pPr>
            <a:r>
              <a:rPr lang="sv-SE" sz="900">
                <a:latin typeface="Open Sans" panose="020B0606030504020204" pitchFamily="34" charset="0"/>
                <a:ea typeface="Open Sans" panose="020B0606030504020204" pitchFamily="34" charset="0"/>
                <a:cs typeface="Open Sans" panose="020B0606030504020204" pitchFamily="34" charset="0"/>
              </a:rPr>
              <a:t>Att uppmuntra aktiv pendling är ett effektivt sätt att främja välbefinnandet, minska trafikbuller och</a:t>
            </a:r>
          </a:p>
          <a:p>
            <a:pPr marL="0" indent="0">
              <a:lnSpc>
                <a:spcPct val="150000"/>
              </a:lnSpc>
              <a:buNone/>
            </a:pPr>
            <a:r>
              <a:rPr lang="sv-SE" sz="900">
                <a:latin typeface="Open Sans" panose="020B0606030504020204" pitchFamily="34" charset="0"/>
                <a:ea typeface="Open Sans" panose="020B0606030504020204" pitchFamily="34" charset="0"/>
                <a:cs typeface="Open Sans" panose="020B0606030504020204" pitchFamily="34" charset="0"/>
              </a:rPr>
              <a:t>föroreningar samt spara arbetsgivarens utgifter. Man behöver inte välja bort bilkörning helt: att cykla eller gå till arbetet en dag i veckan eller under sommaren ger redan hälsofördelar. Det är även lättare att ta nästa steg för att öka motionen.</a:t>
            </a:r>
          </a:p>
          <a:p>
            <a:pPr marL="0" indent="0">
              <a:lnSpc>
                <a:spcPct val="150000"/>
              </a:lnSpc>
              <a:spcAft>
                <a:spcPts val="800"/>
              </a:spcAft>
              <a:buNone/>
            </a:pPr>
            <a:r>
              <a:rPr lang="sv-SE"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Kartläggning av de anställdas hälsokondition</a:t>
            </a:r>
          </a:p>
          <a:p>
            <a:pPr>
              <a:lnSpc>
                <a:spcPct val="15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Erbjud de anställda en kartläggning av hälsokonditionen, vars syfte är att motivera de anställda till att följa upp, upprätthålla och främja sin hälsokondition. Dessutom är syftet att åskådliggöra för de anställda betydelsen av regelbunden aktiv pendling för den egna hälsokonditionen och motivera till att ta hand om den.</a:t>
            </a:r>
          </a:p>
          <a:p>
            <a:pPr marL="188595" indent="-188595">
              <a:lnSpc>
                <a:spcPct val="150000"/>
              </a:lnSpc>
              <a:spcAft>
                <a:spcPts val="800"/>
              </a:spcAft>
            </a:pPr>
            <a:r>
              <a:rPr lang="sv-SE" sz="900">
                <a:solidFill>
                  <a:srgbClr val="000000"/>
                </a:solidFill>
                <a:effectLst/>
                <a:latin typeface="Open Sans"/>
                <a:ea typeface="Open Sans"/>
                <a:cs typeface="Open Sans"/>
              </a:rPr>
              <a:t>Varje anställd bör dessutom själv fundera på sin pendling och hur aktiv den är till exempel med hjälp av kortet för aktiv pendling i programmet I form för livet.</a:t>
            </a:r>
            <a:r>
              <a:rPr lang="en-GB" sz="900">
                <a:effectLst/>
                <a:latin typeface="Calibri"/>
                <a:ea typeface="Open Sans"/>
                <a:cs typeface="Calibri"/>
                <a:hlinkClick r:id="rId2">
                  <a:extLst>
                    <a:ext uri="{A12FA001-AC4F-418D-AE19-62706E023703}">
                      <ahyp:hlinkClr xmlns:ahyp="http://schemas.microsoft.com/office/drawing/2018/hyperlinkcolor" val="tx"/>
                    </a:ext>
                  </a:extLst>
                </a:hlinkClick>
              </a:rPr>
              <a:t>https://www.</a:t>
            </a:r>
            <a:r>
              <a:rPr lang="en-GB" sz="900">
                <a:latin typeface="Calibri"/>
                <a:ea typeface="Open Sans"/>
                <a:cs typeface="Calibri"/>
                <a:hlinkClick r:id="rId2">
                  <a:extLst>
                    <a:ext uri="{A12FA001-AC4F-418D-AE19-62706E023703}">
                      <ahyp:hlinkClr xmlns:ahyp="http://schemas.microsoft.com/office/drawing/2018/hyperlinkcolor" val="tx"/>
                    </a:ext>
                  </a:extLst>
                </a:hlinkClick>
              </a:rPr>
              <a:t>olympiakomitea</a:t>
            </a:r>
            <a:r>
              <a:rPr lang="en-GB" sz="900">
                <a:effectLst/>
                <a:latin typeface="Calibri"/>
                <a:ea typeface="Open Sans"/>
                <a:cs typeface="Calibri"/>
                <a:hlinkClick r:id="rId2">
                  <a:extLst>
                    <a:ext uri="{A12FA001-AC4F-418D-AE19-62706E023703}">
                      <ahyp:hlinkClr xmlns:ahyp="http://schemas.microsoft.com/office/drawing/2018/hyperlinkcolor" val="tx"/>
                    </a:ext>
                  </a:extLst>
                </a:hlinkClick>
              </a:rPr>
              <a:t>.fi/</a:t>
            </a:r>
            <a:r>
              <a:rPr lang="en-GB" sz="900">
                <a:latin typeface="Calibri"/>
                <a:ea typeface="Open Sans"/>
                <a:cs typeface="Calibri"/>
                <a:hlinkClick r:id="rId2">
                  <a:extLst>
                    <a:ext uri="{A12FA001-AC4F-418D-AE19-62706E023703}">
                      <ahyp:hlinkClr xmlns:ahyp="http://schemas.microsoft.com/office/drawing/2018/hyperlinkcolor" val="tx"/>
                    </a:ext>
                  </a:extLst>
                </a:hlinkClick>
              </a:rPr>
              <a:t>uploads/2017/01/kki</a:t>
            </a:r>
            <a:r>
              <a:rPr lang="en-GB" sz="900">
                <a:effectLst/>
                <a:latin typeface="Calibri"/>
                <a:ea typeface="Open Sans"/>
                <a:cs typeface="Calibri"/>
                <a:hlinkClick r:id="rId2">
                  <a:extLst>
                    <a:ext uri="{A12FA001-AC4F-418D-AE19-62706E023703}">
                      <ahyp:hlinkClr xmlns:ahyp="http://schemas.microsoft.com/office/drawing/2018/hyperlinkcolor" val="tx"/>
                    </a:ext>
                  </a:extLst>
                </a:hlinkClick>
              </a:rPr>
              <a:t>_</a:t>
            </a:r>
            <a:r>
              <a:rPr lang="en-GB" sz="900">
                <a:latin typeface="Calibri"/>
                <a:ea typeface="Open Sans"/>
                <a:cs typeface="Calibri"/>
                <a:hlinkClick r:id="rId2">
                  <a:extLst>
                    <a:ext uri="{A12FA001-AC4F-418D-AE19-62706E023703}">
                      <ahyp:hlinkClr xmlns:ahyp="http://schemas.microsoft.com/office/drawing/2018/hyperlinkcolor" val="tx"/>
                    </a:ext>
                  </a:extLst>
                </a:hlinkClick>
              </a:rPr>
              <a:t>tyomatkaliikkumiskortti.pdf</a:t>
            </a:r>
            <a:r>
              <a:rPr lang="sv-SE" sz="900">
                <a:latin typeface="Open Sans"/>
                <a:ea typeface="Open Sans"/>
                <a:cs typeface="Open Sans"/>
                <a:hlinkClick r:id="rId3"/>
              </a:rPr>
              <a:t> </a:t>
            </a:r>
            <a:r>
              <a:rPr lang="sv-SE" sz="900">
                <a:solidFill>
                  <a:srgbClr val="000000"/>
                </a:solidFill>
                <a:latin typeface="Open Sans"/>
                <a:ea typeface="Open Sans"/>
                <a:cs typeface="Open Sans"/>
                <a:hlinkClick r:id="rId3">
                  <a:extLst>
                    <a:ext uri="{A12FA001-AC4F-418D-AE19-62706E023703}">
                      <ahyp:hlinkClr xmlns:ahyp="http://schemas.microsoft.com/office/drawing/2018/hyperlinkcolor" val="tx"/>
                    </a:ext>
                  </a:extLst>
                </a:hlinkClick>
              </a:rPr>
              <a:t> </a:t>
            </a:r>
            <a:r>
              <a:rPr lang="sv-SE" sz="900">
                <a:solidFill>
                  <a:srgbClr val="000000"/>
                </a:solidFill>
                <a:effectLst/>
                <a:latin typeface="Open Sans"/>
                <a:ea typeface="Open Sans"/>
                <a:cs typeface="Open Sans"/>
              </a:rPr>
              <a:t>Om stegantalet är lågt redan under arbetsdagen bör de anställda uppmuntras till att satsa på små saker i början.</a:t>
            </a:r>
            <a:endParaRPr lang="en-FI" sz="900">
              <a:effectLst/>
              <a:latin typeface="Open Sans"/>
              <a:ea typeface="Open Sans"/>
              <a:cs typeface="Open Sans"/>
            </a:endParaRPr>
          </a:p>
          <a:p>
            <a:pPr marL="0" indent="0">
              <a:lnSpc>
                <a:spcPct val="150000"/>
              </a:lnSpc>
              <a:spcAft>
                <a:spcPts val="800"/>
              </a:spcAft>
              <a:buNone/>
            </a:pPr>
            <a:r>
              <a:rPr lang="sv-SE"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Rådgivning om aktiv pendling till de anställda</a:t>
            </a:r>
          </a:p>
          <a:p>
            <a:pPr>
              <a:lnSpc>
                <a:spcPct val="15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Ett bra sätt att få de anställda att motionera på ett hållbart, hälsosamt och säkert sätt är att erbjuda dem rådgivning om aktiv pendling. Den syftar till att göra de anställda intresserade av aktiv pendling och bibehålla denna aktivitet även efter den inledande euforin. Dessutom strävar man efter att skapa realistiska förutsättningar för var och en vad gäller en vettig mängd och form av aktiv pendling.</a:t>
            </a:r>
          </a:p>
          <a:p>
            <a:pPr marL="0" indent="0">
              <a:lnSpc>
                <a:spcPct val="150000"/>
              </a:lnSpc>
              <a:spcAft>
                <a:spcPts val="800"/>
              </a:spcAft>
              <a:buNone/>
            </a:pPr>
            <a:r>
              <a:rPr lang="en-GB" sz="9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Kommunikation</a:t>
            </a:r>
            <a:r>
              <a:rPr lang="en-GB"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9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informationstillfällen</a:t>
            </a:r>
            <a:r>
              <a:rPr lang="en-GB"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information</a:t>
            </a:r>
          </a:p>
          <a:p>
            <a:pPr>
              <a:lnSpc>
                <a:spcPct val="15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Ordna informationstillfällen riktade till de anställda, där ni delar ut och samlar in information, berättar om resultat, motiverar till att promenera, cykla, använda kollektivtrafiken, samlar in utvecklingsidéer och så vidare.</a:t>
            </a:r>
          </a:p>
          <a:p>
            <a:pPr>
              <a:lnSpc>
                <a:spcPct val="15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Informera om aktiv pendling och resultaten på ett mångsidigt sätt och via olika kommunikationskanaler. På så sätt synliggörs främjandet av aktiv pendling och man skapar intresse och en positiv bild både inom och utanför organisationen.</a:t>
            </a:r>
          </a:p>
          <a:p>
            <a:pPr lvl="1">
              <a:lnSpc>
                <a:spcPct val="15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Olika kommunikationskanaler som bör utnyttjas: meddelanden på stadens organisations intranät, e-post, Facebook och </a:t>
            </a:r>
            <a:r>
              <a:rPr lang="sv-SE" sz="90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Instagram</a:t>
            </a: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nyhets- och månadsbrev, personaltidningar, olika nätverk, lokala och nationella tidningar och medier. </a:t>
            </a:r>
          </a:p>
          <a:p>
            <a:pPr lvl="0">
              <a:lnSpc>
                <a:spcPct val="120000"/>
              </a:lnSpc>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Här finns YouTube-videor i anslutning till motion på arbetsplatser: </a:t>
            </a:r>
            <a:r>
              <a:rPr lang="en-GB"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900" u="sng">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4"/>
              </a:rPr>
              <a:t>https://www.youtube.com/channel/UC0OgeR8VEytA9MVuFAwvODg</a:t>
            </a:r>
            <a:endParaRPr lang="en-FI" sz="900">
              <a:effectLst/>
              <a:latin typeface="Open Sans" panose="020B0606030504020204" pitchFamily="34" charset="0"/>
              <a:ea typeface="Open Sans" panose="020B0606030504020204" pitchFamily="34" charset="0"/>
              <a:cs typeface="Open Sans" panose="020B0606030504020204" pitchFamily="34" charset="0"/>
            </a:endParaRPr>
          </a:p>
          <a:p>
            <a:pPr lvl="0">
              <a:lnSpc>
                <a:spcPct val="12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Här finns olika räknare för att jämföra till exempel effekterna av cykling och bilkörning på klimatet, hälsan och så vidare </a:t>
            </a:r>
            <a:r>
              <a:rPr lang="en-GB" sz="900" u="sng">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5"/>
              </a:rPr>
              <a:t>https://www.omnicalculator.com/ecology/car-vs-bike</a:t>
            </a:r>
            <a:endParaRPr lang="en-FI" sz="900">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50000"/>
              </a:lnSpc>
              <a:buNone/>
            </a:pPr>
            <a:endParaRPr lang="fi-FI" sz="1000">
              <a:latin typeface="Open Sans" panose="020B0606030504020204" pitchFamily="34" charset="0"/>
              <a:ea typeface="Open Sans" panose="020B0606030504020204" pitchFamily="34" charset="0"/>
              <a:cs typeface="Open Sans" panose="020B0606030504020204" pitchFamily="34" charset="0"/>
            </a:endParaRPr>
          </a:p>
        </p:txBody>
      </p:sp>
      <p:sp>
        <p:nvSpPr>
          <p:cNvPr id="12" name="Slide Number Placeholder 11"/>
          <p:cNvSpPr>
            <a:spLocks noGrp="1"/>
          </p:cNvSpPr>
          <p:nvPr>
            <p:ph type="sldNum" sz="quarter" idx="12"/>
          </p:nvPr>
        </p:nvSpPr>
        <p:spPr/>
        <p:txBody>
          <a:bodyPr/>
          <a:lstStyle/>
          <a:p>
            <a:fld id="{AA0C4E0D-2FB6-4DD6-9704-C7A2E0BC0870}" type="slidenum">
              <a:rPr lang="en-GB" smtClean="0"/>
              <a:t>2</a:t>
            </a:fld>
            <a:endParaRPr lang="en-GB"/>
          </a:p>
        </p:txBody>
      </p:sp>
      <p:sp>
        <p:nvSpPr>
          <p:cNvPr id="11"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a:solidFill>
                  <a:schemeClr val="bg1"/>
                </a:solidFill>
                <a:latin typeface="Montserrat SemiBold" panose="00000700000000000000" pitchFamily="2" charset="0"/>
              </a:rPr>
              <a:t>MOTION RÖR OSS ALLA  |  ÅTGÄRDER I VERKSAMHETSMODELLEN</a:t>
            </a:r>
            <a:endParaRPr lang="en-GB" sz="600" spc="300">
              <a:solidFill>
                <a:schemeClr val="bg1"/>
              </a:solidFill>
              <a:latin typeface="Montserrat SemiBold" panose="00000700000000000000" pitchFamily="2" charset="0"/>
            </a:endParaRPr>
          </a:p>
        </p:txBody>
      </p:sp>
    </p:spTree>
    <p:extLst>
      <p:ext uri="{BB962C8B-B14F-4D97-AF65-F5344CB8AC3E}">
        <p14:creationId xmlns:p14="http://schemas.microsoft.com/office/powerpoint/2010/main" val="369715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a:solidFill>
                  <a:schemeClr val="bg1"/>
                </a:solidFill>
                <a:latin typeface="Montserrat SemiBold" panose="00000700000000000000" pitchFamily="2" charset="0"/>
              </a:rPr>
              <a:t>MOTION RÖR OSS ALLA  |  ÅTGÄRDER I VERKSAMHETSMODELLEN</a:t>
            </a:r>
            <a:endParaRPr lang="en-GB" sz="600" spc="300">
              <a:solidFill>
                <a:schemeClr val="bg1"/>
              </a:solidFill>
              <a:latin typeface="Montserrat SemiBold" panose="00000700000000000000" pitchFamily="2" charset="0"/>
            </a:endParaRPr>
          </a:p>
        </p:txBody>
      </p:sp>
      <p:sp>
        <p:nvSpPr>
          <p:cNvPr id="3" name="Content Placeholder 2"/>
          <p:cNvSpPr>
            <a:spLocks noGrp="1"/>
          </p:cNvSpPr>
          <p:nvPr>
            <p:ph idx="1"/>
          </p:nvPr>
        </p:nvSpPr>
        <p:spPr>
          <a:xfrm>
            <a:off x="519727" y="1228444"/>
            <a:ext cx="6520220" cy="5353331"/>
          </a:xfrm>
        </p:spPr>
        <p:txBody>
          <a:bodyPr>
            <a:noAutofit/>
          </a:bodyPr>
          <a:lstStyle/>
          <a:p>
            <a:pPr marL="0" indent="0">
              <a:lnSpc>
                <a:spcPct val="150000"/>
              </a:lnSpc>
              <a:spcAft>
                <a:spcPts val="800"/>
              </a:spcAft>
              <a:buNone/>
            </a:pPr>
            <a:r>
              <a:rPr lang="en-GB" sz="9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Ordnande</a:t>
            </a:r>
            <a:r>
              <a:rPr lang="en-GB"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9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av</a:t>
            </a:r>
            <a:r>
              <a:rPr lang="en-GB"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9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tävlingar</a:t>
            </a:r>
            <a:r>
              <a:rPr lang="en-GB"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9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a:t>
            </a:r>
            <a:r>
              <a:rPr lang="en-GB"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9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aktiv</a:t>
            </a:r>
            <a:r>
              <a:rPr lang="en-GB"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9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pendling</a:t>
            </a:r>
            <a:r>
              <a:rPr lang="en-GB"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Ordna populära tävlingar i aktiv pendling under olika årstider. Det är ett förmånligt, enkelt och snabbt sätt att främja aktiv pendling.</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Insamling och statistikföring av resultaten bör ske elektroniskt. </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Det viktigaste är att man deltar, inte antalet kilometrar. </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De personer som blivit bättre på aktiv pendling kan belönas med olika presentkort som främjar aktiv pendling.</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Fråga gärna om belöningar hos era samarbetspartner. </a:t>
            </a:r>
          </a:p>
          <a:p>
            <a:pPr marL="0" indent="0">
              <a:lnSpc>
                <a:spcPct val="100000"/>
              </a:lnSpc>
              <a:spcAft>
                <a:spcPts val="800"/>
              </a:spcAft>
              <a:buNone/>
            </a:pPr>
            <a:r>
              <a:rPr lang="sv-SE"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Ekonomiska incitament för aktiv pendling</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Att gå eller cykla till arbetet förbättrar de anställdas kondition och välbefinnande. Arbetsgivaren bör uppmuntra de anställda att motionera till och från arbetet. </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Arbetsgivarna kan stödja aktiv pendling ekonomiskt utan att den blir en skattepliktig förmån för arbetstagaren. Det lönar sig att stödja aktiv pendling – det ligger i allas intresse.</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Informationskort om hållbar aktiv pendling finns här (på finska):</a:t>
            </a:r>
            <a:r>
              <a:rPr lang="en-GB"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900" u="sng">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2"/>
              </a:rPr>
              <a:t>https://www.motiva.fi/files/15034/Taloudelliset_kannustimet_08062018.pdf</a:t>
            </a:r>
            <a:endParaRPr lang="en-FI" sz="900">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00000"/>
              </a:lnSpc>
              <a:spcAft>
                <a:spcPts val="800"/>
              </a:spcAft>
              <a:buNone/>
            </a:pPr>
            <a:r>
              <a:rPr lang="sv-SE"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Regler för smart motion på arbetsplatsen</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Utarbeta gemensamma regler för hållbar och hälsosam motion på arbetsplatsen.</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Informera om dem på ett mångsidigt sätt och sätt dem på en synlig plats på arbetsplatserna</a:t>
            </a:r>
          </a:p>
          <a:p>
            <a:pPr>
              <a:lnSpc>
                <a:spcPct val="100000"/>
              </a:lnSpc>
              <a:spcAft>
                <a:spcPts val="800"/>
              </a:spcAft>
            </a:pPr>
            <a:r>
              <a:rPr lang="en-GB" sz="900" u="sng">
                <a:solidFill>
                  <a:srgbClr val="000000"/>
                </a:solidFill>
                <a:effectLst/>
                <a:latin typeface="Open Sans" panose="020B0606030504020204" pitchFamily="34" charset="0"/>
                <a:ea typeface="Open Sans" panose="020B0606030504020204" pitchFamily="34" charset="0"/>
                <a:cs typeface="Open Sans" panose="020B0606030504020204" pitchFamily="34" charset="0"/>
                <a:hlinkClick r:id="rId3"/>
              </a:rPr>
              <a:t>https://www.fiksustitoihin.fi/files/103/07_Motiva_Fiksua_tyomatkaliikkumista_kaikille.pdf</a:t>
            </a:r>
            <a:endParaRPr lang="en-FI" sz="900" u="sng">
              <a:effectLst/>
              <a:latin typeface="Open Sans" panose="020B0606030504020204" pitchFamily="34" charset="0"/>
              <a:ea typeface="Open Sans" panose="020B0606030504020204" pitchFamily="34" charset="0"/>
              <a:cs typeface="Open Sans" panose="020B0606030504020204" pitchFamily="34" charset="0"/>
            </a:endParaRPr>
          </a:p>
        </p:txBody>
      </p:sp>
      <p:sp>
        <p:nvSpPr>
          <p:cNvPr id="2" name="Title 1"/>
          <p:cNvSpPr>
            <a:spLocks noGrp="1"/>
          </p:cNvSpPr>
          <p:nvPr>
            <p:ph type="title"/>
          </p:nvPr>
        </p:nvSpPr>
        <p:spPr>
          <a:xfrm>
            <a:off x="519727" y="6560467"/>
            <a:ext cx="6520220" cy="497558"/>
          </a:xfrm>
        </p:spPr>
        <p:txBody>
          <a:bodyPr>
            <a:normAutofit/>
          </a:bodyPr>
          <a:lstStyle/>
          <a:p>
            <a:r>
              <a:rPr lang="en-GB" sz="1600" err="1">
                <a:solidFill>
                  <a:srgbClr val="233342"/>
                </a:solidFill>
                <a:latin typeface="Montserrat ExtraBold" panose="00000900000000000000" pitchFamily="2" charset="0"/>
              </a:rPr>
              <a:t>Promenader</a:t>
            </a:r>
            <a:endParaRPr lang="en-GB" sz="1600">
              <a:solidFill>
                <a:srgbClr val="233342"/>
              </a:solidFill>
              <a:latin typeface="Montserrat ExtraBold" panose="00000900000000000000" pitchFamily="2" charset="0"/>
            </a:endParaRPr>
          </a:p>
        </p:txBody>
      </p:sp>
      <p:sp>
        <p:nvSpPr>
          <p:cNvPr id="6" name="Content Placeholder 2">
            <a:extLst>
              <a:ext uri="{FF2B5EF4-FFF2-40B4-BE49-F238E27FC236}">
                <a16:creationId xmlns:a16="http://schemas.microsoft.com/office/drawing/2014/main" id="{2534CB62-A4DC-4C41-A83E-4964033AD364}"/>
              </a:ext>
            </a:extLst>
          </p:cNvPr>
          <p:cNvSpPr txBox="1">
            <a:spLocks/>
          </p:cNvSpPr>
          <p:nvPr/>
        </p:nvSpPr>
        <p:spPr>
          <a:xfrm>
            <a:off x="519727" y="6980652"/>
            <a:ext cx="6520220" cy="3562522"/>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spcAft>
                <a:spcPts val="800"/>
              </a:spcAft>
              <a:buNone/>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För att uppnå motionsrekommendationerna för vuxna bör man motionera 2,5 timmar per vecka. Det kan vara så enkelt som att gå till arbetet. Att gå i rask takt i 15 minuter till och från arbetet fem dagar i veckan gör att man kommer upp till de rekommenderade nivåerna. Det tar inte mycket längre tid att gå korta avstånd jämfört med att ta bilen, men det bidrar väsentligt till att öka motionen.</a:t>
            </a:r>
          </a:p>
          <a:p>
            <a:pPr marL="0" indent="0">
              <a:lnSpc>
                <a:spcPct val="100000"/>
              </a:lnSpc>
              <a:spcAft>
                <a:spcPts val="800"/>
              </a:spcAft>
              <a:buNone/>
            </a:pPr>
            <a:r>
              <a:rPr lang="sv-SE" sz="9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Gå till och från arbetet</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Uppmuntra de anställda till att gå hela vägen eller en bit till och från arbetet – eller varför inte gå av en busshållplats före den ordinarie.</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För att kunna gå till och från arbetet är det viktigt att förbindelserna till arbetsplatsen är goda, omgivningen håller god kvalitet och är trygg (belysning, lugnare trafik, hastighetsbegränsningar osv.) samt att arbetsplatsen är på gångavstånd från arbetsplatsen.</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Att gå till och från arbetet i rask takt fungerar även som motion.</a:t>
            </a:r>
          </a:p>
          <a:p>
            <a:pPr>
              <a:lnSpc>
                <a:spcPct val="100000"/>
              </a:lnSpc>
              <a:spcAft>
                <a:spcPts val="800"/>
              </a:spcAft>
            </a:pPr>
            <a:r>
              <a:rPr lang="sv-SE" sz="9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Motivera de anställda till att gå till och från arbetet genom att till exempel dela ut gångstavar, halkskydd till skorna, reflexer, säkerhetsvästar, frukost och så vidare.</a:t>
            </a:r>
          </a:p>
        </p:txBody>
      </p:sp>
      <p:sp>
        <p:nvSpPr>
          <p:cNvPr id="12" name="Slide Number Placeholder 11"/>
          <p:cNvSpPr>
            <a:spLocks noGrp="1"/>
          </p:cNvSpPr>
          <p:nvPr>
            <p:ph type="sldNum" sz="quarter" idx="12"/>
          </p:nvPr>
        </p:nvSpPr>
        <p:spPr/>
        <p:txBody>
          <a:bodyPr/>
          <a:lstStyle/>
          <a:p>
            <a:fld id="{AA0C4E0D-2FB6-4DD6-9704-C7A2E0BC0870}" type="slidenum">
              <a:rPr lang="en-GB" smtClean="0"/>
              <a:t>3</a:t>
            </a:fld>
            <a:endParaRPr lang="en-GB"/>
          </a:p>
        </p:txBody>
      </p:sp>
    </p:spTree>
    <p:extLst>
      <p:ext uri="{BB962C8B-B14F-4D97-AF65-F5344CB8AC3E}">
        <p14:creationId xmlns:p14="http://schemas.microsoft.com/office/powerpoint/2010/main" val="3616691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a:solidFill>
                  <a:schemeClr val="bg1"/>
                </a:solidFill>
                <a:latin typeface="Montserrat SemiBold" panose="00000700000000000000" pitchFamily="2" charset="0"/>
              </a:rPr>
              <a:t>MOTION RÖR OSS ALLA  |  ÅTGÄRDER I VERKSAMHETSMODELLEN</a:t>
            </a:r>
            <a:endParaRPr lang="en-GB" sz="600" spc="300">
              <a:solidFill>
                <a:schemeClr val="bg1"/>
              </a:solidFill>
              <a:latin typeface="Montserrat SemiBold" panose="00000700000000000000" pitchFamily="2" charset="0"/>
            </a:endParaRPr>
          </a:p>
        </p:txBody>
      </p:sp>
      <p:sp>
        <p:nvSpPr>
          <p:cNvPr id="3" name="Content Placeholder 2"/>
          <p:cNvSpPr>
            <a:spLocks noGrp="1"/>
          </p:cNvSpPr>
          <p:nvPr>
            <p:ph idx="1"/>
          </p:nvPr>
        </p:nvSpPr>
        <p:spPr>
          <a:xfrm>
            <a:off x="519727" y="1274631"/>
            <a:ext cx="6520220" cy="7040694"/>
          </a:xfrm>
        </p:spPr>
        <p:txBody>
          <a:bodyPr>
            <a:noAutofit/>
          </a:bodyPr>
          <a:lstStyle/>
          <a:p>
            <a:pPr marL="0" indent="0">
              <a:lnSpc>
                <a:spcPct val="100000"/>
              </a:lnSpc>
              <a:spcAft>
                <a:spcPts val="800"/>
              </a:spcAft>
              <a:buNone/>
            </a:pPr>
            <a:r>
              <a:rPr lang="en-GB" sz="10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Promenadmöte</a:t>
            </a:r>
            <a:endParaRPr lang="en-FI" sz="1000">
              <a:effectLst/>
              <a:latin typeface="Open Sans" panose="020B0606030504020204" pitchFamily="34" charset="0"/>
              <a:ea typeface="Open Sans" panose="020B0606030504020204" pitchFamily="34" charset="0"/>
              <a:cs typeface="Open Sans" panose="020B0606030504020204" pitchFamily="34" charset="0"/>
            </a:endParaRPr>
          </a:p>
          <a:p>
            <a:pPr lvl="0">
              <a:lnSpc>
                <a:spcPct val="10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Håll ett möte med arbetsgemenskapen medan ni promenerar. Samtidigt får ni frisk luft och nya idéer.</a:t>
            </a:r>
          </a:p>
          <a:p>
            <a:pPr marL="0" lvl="0" indent="0">
              <a:lnSpc>
                <a:spcPct val="100000"/>
              </a:lnSpc>
              <a:spcAft>
                <a:spcPts val="800"/>
              </a:spcAft>
              <a:buNone/>
            </a:pPr>
            <a:r>
              <a:rPr lang="sv-SE"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Grunda en promenadklubb på arbetsplatsen</a:t>
            </a:r>
          </a:p>
          <a:p>
            <a:pPr>
              <a:lnSpc>
                <a:spcPct val="10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Uppmuntra de anställda till att grunda en promenadklubb på arbetsplatsen.</a:t>
            </a:r>
          </a:p>
          <a:p>
            <a:pPr>
              <a:lnSpc>
                <a:spcPct val="10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Ta en promenad tillsammans i slutet av arbetsdagen eller på lunchen.</a:t>
            </a:r>
          </a:p>
          <a:p>
            <a:pPr>
              <a:lnSpc>
                <a:spcPct val="10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Till exempel gångstavar, halkskydd till skorna, reflexer och reflexvästar kan fungera som morot.</a:t>
            </a:r>
          </a:p>
          <a:p>
            <a:pPr marL="0" indent="0">
              <a:lnSpc>
                <a:spcPct val="100000"/>
              </a:lnSpc>
              <a:spcAft>
                <a:spcPts val="800"/>
              </a:spcAft>
              <a:buNone/>
            </a:pPr>
            <a:r>
              <a:rPr lang="sv-SE"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Ta trapporna i stället för hissen</a:t>
            </a:r>
          </a:p>
          <a:p>
            <a:pPr>
              <a:lnSpc>
                <a:spcPct val="100000"/>
              </a:lnSpc>
              <a:spcAft>
                <a:spcPts val="800"/>
              </a:spcAft>
            </a:pP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Delta </a:t>
            </a:r>
            <a:r>
              <a:rPr lang="en-GB" sz="100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a:t>
            </a: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hlinkClick r:id="rId2"/>
              </a:rPr>
              <a:t>Trappdagarna</a:t>
            </a: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100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a:t>
            </a: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100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november</a:t>
            </a: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r>
              <a:rPr lang="en-GB" sz="1000" u="sng">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p>
          <a:p>
            <a:pPr>
              <a:lnSpc>
                <a:spcPct val="10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Trappdagarna är en gratis kampanj som genomförs av programmet Vuxna i rörelse. Den är riktad till arbetsgemenskaper och målet är att stimulera till små vardagliga val för att främja den egna hälsan. Under kampanjveckan uppmuntras de anställda till att ta trapporna i stället för hissen bland annat med hjälp av olika material som fästs i närheten av trapporna. Syftet är att till exempel uppmärksamma regelbundna pauser när man sitter och arbetar. Gör det till en vana att ta trapporna i stället för hissen på arbetsplatsen.</a:t>
            </a:r>
          </a:p>
          <a:p>
            <a:pPr marL="0" indent="0">
              <a:lnSpc>
                <a:spcPct val="100000"/>
              </a:lnSpc>
              <a:spcAft>
                <a:spcPts val="800"/>
              </a:spcAft>
              <a:buNone/>
            </a:pPr>
            <a:r>
              <a:rPr lang="sv-SE"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Se till att ombytes- och sanitetsutrymmena är i ordning</a:t>
            </a:r>
          </a:p>
          <a:p>
            <a:pPr>
              <a:lnSpc>
                <a:spcPct val="10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Se till att det finns duschar och utrymmen för ombyte, torkning och förvaring för motionärerna.</a:t>
            </a:r>
          </a:p>
          <a:p>
            <a:pPr>
              <a:lnSpc>
                <a:spcPct val="10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Personalutrymmen som främjar aktiv pendling (på finska): </a:t>
            </a: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hlinkClick r:id="rId3"/>
              </a:rPr>
              <a:t>https://pyoraliitto.fi/wordpress/tyomatkaliikuntaa-edistavat-henkilostotilat.pdf</a:t>
            </a:r>
            <a:endParaRPr lang="en-FI" sz="1000">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00000"/>
              </a:lnSpc>
              <a:spcAft>
                <a:spcPts val="800"/>
              </a:spcAft>
              <a:buNone/>
            </a:pPr>
            <a:r>
              <a:rPr lang="sv-SE"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Utdelning av parkeringsplatser efter behovsprövning och avgiftsbelagda parkeringsplatser</a:t>
            </a:r>
          </a:p>
          <a:p>
            <a:pPr>
              <a:lnSpc>
                <a:spcPct val="10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Förnya era rutiner kring arbetsplatsens parkeringsplatser.</a:t>
            </a:r>
          </a:p>
          <a:p>
            <a:pPr>
              <a:lnSpc>
                <a:spcPct val="10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Parkeringstillstånd kan till exempel beviljas efter behovsprövning eller så kan en avgift tas ut. Detta är ett effektivt sätt att minska bilkörningen och parkeringskostnaderna samt är dessutom rättvist för alla. </a:t>
            </a: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hlinkClick r:id="rId4"/>
              </a:rPr>
              <a:t>https://www.motiva.fi/files/15089/Pysakointi_tyopaikalla_Tyopaikan_pysakointikaytannot.pdf</a:t>
            </a:r>
            <a:endParaRPr lang="en-FI" sz="100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2" name="Title 1"/>
          <p:cNvSpPr>
            <a:spLocks noGrp="1"/>
          </p:cNvSpPr>
          <p:nvPr>
            <p:ph type="title"/>
          </p:nvPr>
        </p:nvSpPr>
        <p:spPr>
          <a:xfrm>
            <a:off x="519727" y="8313067"/>
            <a:ext cx="6520220" cy="497558"/>
          </a:xfrm>
        </p:spPr>
        <p:txBody>
          <a:bodyPr>
            <a:normAutofit/>
          </a:bodyPr>
          <a:lstStyle/>
          <a:p>
            <a:r>
              <a:rPr lang="en-GB" sz="1600" err="1">
                <a:solidFill>
                  <a:srgbClr val="233342"/>
                </a:solidFill>
                <a:latin typeface="Montserrat ExtraBold" panose="00000900000000000000" pitchFamily="2" charset="0"/>
              </a:rPr>
              <a:t>Cykling</a:t>
            </a:r>
            <a:endParaRPr lang="en-GB" sz="1600">
              <a:solidFill>
                <a:srgbClr val="233342"/>
              </a:solidFill>
              <a:latin typeface="Montserrat ExtraBold" panose="00000900000000000000" pitchFamily="2" charset="0"/>
            </a:endParaRPr>
          </a:p>
        </p:txBody>
      </p:sp>
      <p:sp>
        <p:nvSpPr>
          <p:cNvPr id="7" name="Content Placeholder 2">
            <a:extLst>
              <a:ext uri="{FF2B5EF4-FFF2-40B4-BE49-F238E27FC236}">
                <a16:creationId xmlns:a16="http://schemas.microsoft.com/office/drawing/2014/main" id="{96864E67-CE85-49AE-8B98-281374BDA751}"/>
              </a:ext>
            </a:extLst>
          </p:cNvPr>
          <p:cNvSpPr txBox="1">
            <a:spLocks/>
          </p:cNvSpPr>
          <p:nvPr/>
        </p:nvSpPr>
        <p:spPr>
          <a:xfrm>
            <a:off x="515222" y="8837481"/>
            <a:ext cx="6520220" cy="1525719"/>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7000"/>
              </a:lnSpc>
              <a:spcAft>
                <a:spcPts val="800"/>
              </a:spcAft>
              <a:buNone/>
            </a:pPr>
            <a:r>
              <a:rPr lang="sv-SE"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Se till att ombytes- och sanitetsutrymmena är i ordning</a:t>
            </a:r>
          </a:p>
          <a:p>
            <a:pPr>
              <a:lnSpc>
                <a:spcPct val="107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Se till att det finns duschar och utrymmen för ombyte, torkning och förvaring för motionärerna.</a:t>
            </a:r>
          </a:p>
          <a:p>
            <a:pPr>
              <a:lnSpc>
                <a:spcPct val="107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Personalutrymmen som främjar aktiv pendling (på finska):</a:t>
            </a:r>
            <a:r>
              <a:rPr lang="en-GB"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1000" u="sng">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3"/>
              </a:rPr>
              <a:t>https://pyoraliitto.fi/wordpress/tyomatkaliikuntaa-edistavat-henkilostotilat.pdf</a:t>
            </a:r>
            <a:endParaRPr lang="en-FI" sz="100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2" name="Slide Number Placeholder 11"/>
          <p:cNvSpPr>
            <a:spLocks noGrp="1"/>
          </p:cNvSpPr>
          <p:nvPr>
            <p:ph type="sldNum" sz="quarter" idx="12"/>
          </p:nvPr>
        </p:nvSpPr>
        <p:spPr/>
        <p:txBody>
          <a:bodyPr/>
          <a:lstStyle/>
          <a:p>
            <a:fld id="{AA0C4E0D-2FB6-4DD6-9704-C7A2E0BC0870}" type="slidenum">
              <a:rPr lang="en-GB" smtClean="0"/>
              <a:t>4</a:t>
            </a:fld>
            <a:endParaRPr lang="en-GB"/>
          </a:p>
        </p:txBody>
      </p:sp>
    </p:spTree>
    <p:extLst>
      <p:ext uri="{BB962C8B-B14F-4D97-AF65-F5344CB8AC3E}">
        <p14:creationId xmlns:p14="http://schemas.microsoft.com/office/powerpoint/2010/main" val="2987325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a:solidFill>
                  <a:schemeClr val="bg1"/>
                </a:solidFill>
                <a:latin typeface="Montserrat SemiBold" panose="00000700000000000000" pitchFamily="2" charset="0"/>
              </a:rPr>
              <a:t>MOTION RÖR OSS ALLA  |  ÅTGÄRDER I VERKSAMHETSMODELLEN</a:t>
            </a:r>
            <a:endParaRPr lang="en-GB" sz="600" spc="300">
              <a:solidFill>
                <a:schemeClr val="bg1"/>
              </a:solidFill>
              <a:latin typeface="Montserrat SemiBold" panose="00000700000000000000" pitchFamily="2" charset="0"/>
            </a:endParaRPr>
          </a:p>
        </p:txBody>
      </p:sp>
      <p:sp>
        <p:nvSpPr>
          <p:cNvPr id="2" name="Title 1">
            <a:extLst>
              <a:ext uri="{FF2B5EF4-FFF2-40B4-BE49-F238E27FC236}">
                <a16:creationId xmlns:a16="http://schemas.microsoft.com/office/drawing/2014/main" id="{3F8D0989-0A56-4EFD-A7C3-0798D52EFE2C}"/>
              </a:ext>
            </a:extLst>
          </p:cNvPr>
          <p:cNvSpPr>
            <a:spLocks noGrp="1"/>
          </p:cNvSpPr>
          <p:nvPr>
            <p:ph type="title"/>
          </p:nvPr>
        </p:nvSpPr>
        <p:spPr>
          <a:xfrm>
            <a:off x="519728" y="-2066590"/>
            <a:ext cx="6520220" cy="2066590"/>
          </a:xfrm>
        </p:spPr>
        <p:txBody>
          <a:bodyPr vert="horz" lIns="91440" tIns="45720" rIns="91440" bIns="45720" rtlCol="0" anchor="b">
            <a:normAutofit/>
          </a:bodyPr>
          <a:lstStyle/>
          <a:p>
            <a:r>
              <a:rPr lang="en-GB" sz="4000">
                <a:solidFill>
                  <a:srgbClr val="233342"/>
                </a:solidFill>
                <a:latin typeface="Montserrat ExtraBold" panose="00000900000000000000" pitchFamily="2" charset="0"/>
              </a:rPr>
              <a:t>Cykling</a:t>
            </a:r>
            <a:endParaRPr lang="en-FI"/>
          </a:p>
        </p:txBody>
      </p:sp>
      <p:sp>
        <p:nvSpPr>
          <p:cNvPr id="3" name="Content Placeholder 2"/>
          <p:cNvSpPr>
            <a:spLocks noGrp="1"/>
          </p:cNvSpPr>
          <p:nvPr>
            <p:ph idx="1"/>
          </p:nvPr>
        </p:nvSpPr>
        <p:spPr>
          <a:xfrm>
            <a:off x="519727" y="1274630"/>
            <a:ext cx="6520220" cy="8898070"/>
          </a:xfrm>
        </p:spPr>
        <p:txBody>
          <a:bodyPr vert="horz" lIns="91440" tIns="45720" rIns="91440" bIns="45720" rtlCol="0" anchor="t">
            <a:noAutofit/>
          </a:bodyPr>
          <a:lstStyle/>
          <a:p>
            <a:pPr marL="0" indent="0">
              <a:lnSpc>
                <a:spcPct val="100000"/>
              </a:lnSpc>
              <a:spcAft>
                <a:spcPts val="800"/>
              </a:spcAft>
              <a:buNone/>
            </a:pPr>
            <a:r>
              <a:rPr lang="sv-SE" sz="1000" b="1">
                <a:effectLst/>
                <a:latin typeface="Open Sans" panose="020B0606030504020204" pitchFamily="34" charset="0"/>
                <a:ea typeface="Open Sans" panose="020B0606030504020204" pitchFamily="34" charset="0"/>
                <a:cs typeface="Open Sans" panose="020B0606030504020204" pitchFamily="34" charset="0"/>
              </a:rPr>
              <a:t>Säkra, regnskyddade utrymmen för cykelförvaring </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Lockande och rimliga förhållanden motiverar allt fler anställda till aktiv och ansvarsfull pendling. Det ska vara enkelt och säkert att anlända till cykelparkeringen; den bör vara placerad i närheten av personalutrymmena, enkel att använda och ha fasta ställningar med ramlåsning.</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Räkna med en parkeringsplats per tre anställda. Utrymmesbehovet för cykelparkeringen beräknas enligt följande: antal cyklar × 0,6 m × 4 m. Beakta även till exempel lådcyklar som kräver mer utrymme. </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Kontrollera användbarheten och dimensioneringen av cykelparkeringen och personalutrymmena med jämna mellanrum. </a:t>
            </a:r>
          </a:p>
          <a:p>
            <a:pPr marL="0" indent="0">
              <a:lnSpc>
                <a:spcPct val="100000"/>
              </a:lnSpc>
              <a:spcAft>
                <a:spcPts val="800"/>
              </a:spcAft>
              <a:buNone/>
            </a:pPr>
            <a:r>
              <a:rPr lang="en-GB" sz="1000" b="1" err="1">
                <a:effectLst/>
                <a:latin typeface="Open Sans" panose="020B0606030504020204" pitchFamily="34" charset="0"/>
                <a:ea typeface="Open Sans" panose="020B0606030504020204" pitchFamily="34" charset="0"/>
                <a:cs typeface="Open Sans" panose="020B0606030504020204" pitchFamily="34" charset="0"/>
              </a:rPr>
              <a:t>Tjänstecyklar</a:t>
            </a:r>
            <a:r>
              <a:rPr lang="en-GB" sz="1000" b="1">
                <a:effectLst/>
                <a:latin typeface="Open Sans" panose="020B0606030504020204" pitchFamily="34" charset="0"/>
                <a:ea typeface="Open Sans" panose="020B0606030504020204" pitchFamily="34" charset="0"/>
                <a:cs typeface="Open Sans" panose="020B0606030504020204" pitchFamily="34" charset="0"/>
              </a:rPr>
              <a:t> </a:t>
            </a:r>
            <a:r>
              <a:rPr lang="en-GB" sz="1000" b="1" err="1">
                <a:effectLst/>
                <a:latin typeface="Open Sans" panose="020B0606030504020204" pitchFamily="34" charset="0"/>
                <a:ea typeface="Open Sans" panose="020B0606030504020204" pitchFamily="34" charset="0"/>
                <a:cs typeface="Open Sans" panose="020B0606030504020204" pitchFamily="34" charset="0"/>
              </a:rPr>
              <a:t>och</a:t>
            </a:r>
            <a:r>
              <a:rPr lang="en-GB" sz="1000" b="1">
                <a:effectLst/>
                <a:latin typeface="Open Sans" panose="020B0606030504020204" pitchFamily="34" charset="0"/>
                <a:ea typeface="Open Sans" panose="020B0606030504020204" pitchFamily="34" charset="0"/>
                <a:cs typeface="Open Sans" panose="020B0606030504020204" pitchFamily="34" charset="0"/>
              </a:rPr>
              <a:t> </a:t>
            </a:r>
            <a:r>
              <a:rPr lang="en-GB" sz="1000" b="1" err="1">
                <a:effectLst/>
                <a:latin typeface="Open Sans" panose="020B0606030504020204" pitchFamily="34" charset="0"/>
                <a:ea typeface="Open Sans" panose="020B0606030504020204" pitchFamily="34" charset="0"/>
                <a:cs typeface="Open Sans" panose="020B0606030504020204" pitchFamily="34" charset="0"/>
              </a:rPr>
              <a:t>förmånscyklar</a:t>
            </a:r>
            <a:r>
              <a:rPr lang="en-GB" sz="1000" b="1">
                <a:effectLst/>
                <a:latin typeface="Open Sans" panose="020B0606030504020204" pitchFamily="34" charset="0"/>
                <a:ea typeface="Open Sans" panose="020B0606030504020204" pitchFamily="34" charset="0"/>
                <a:cs typeface="Open Sans" panose="020B0606030504020204" pitchFamily="34" charset="0"/>
              </a:rPr>
              <a:t> </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En tjänstecykel är ett effektivt, enkelt och förmånligt sätt att motivera personalen till att ta hand om sin kondition samt att öka personalens välbefinnande och </a:t>
            </a:r>
            <a:r>
              <a:rPr lang="sv-SE" sz="1000" err="1">
                <a:effectLst/>
                <a:latin typeface="Open Sans" panose="020B0606030504020204" pitchFamily="34" charset="0"/>
                <a:ea typeface="Open Sans" panose="020B0606030504020204" pitchFamily="34" charset="0"/>
                <a:cs typeface="Open Sans" panose="020B0606030504020204" pitchFamily="34" charset="0"/>
              </a:rPr>
              <a:t>arbetsork</a:t>
            </a:r>
            <a:r>
              <a:rPr lang="sv-SE" sz="1000">
                <a:effectLst/>
                <a:latin typeface="Open Sans" panose="020B0606030504020204" pitchFamily="34" charset="0"/>
                <a:ea typeface="Open Sans" panose="020B0606030504020204" pitchFamily="34" charset="0"/>
                <a:cs typeface="Open Sans" panose="020B0606030504020204" pitchFamily="34" charset="0"/>
              </a:rPr>
              <a:t>.</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Börja använda tjänste- och mötescyklar med kommunens ID för gemensam användning på arbetsplatsen.</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Mer information om tjänstecyklar och kostnadsräknare finns här (på finska): </a:t>
            </a:r>
            <a:r>
              <a:rPr lang="en-GB" sz="1000">
                <a:effectLst/>
                <a:latin typeface="Open Sans" panose="020B0606030504020204" pitchFamily="34" charset="0"/>
                <a:ea typeface="Open Sans" panose="020B0606030504020204" pitchFamily="34" charset="0"/>
                <a:cs typeface="Open Sans" panose="020B0606030504020204" pitchFamily="34" charset="0"/>
                <a:hlinkClick r:id="rId2"/>
              </a:rPr>
              <a:t>http://www.tyosuhdepyora.fi/.</a:t>
            </a:r>
            <a:endParaRPr lang="en-FI" sz="1000">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00000"/>
              </a:lnSpc>
              <a:spcAft>
                <a:spcPts val="800"/>
              </a:spcAft>
              <a:buNone/>
            </a:pPr>
            <a:r>
              <a:rPr lang="sv-SE" sz="1000" b="1">
                <a:effectLst/>
                <a:latin typeface="Open Sans" panose="020B0606030504020204" pitchFamily="34" charset="0"/>
                <a:ea typeface="Open Sans" panose="020B0606030504020204" pitchFamily="34" charset="0"/>
                <a:cs typeface="Open Sans" panose="020B0606030504020204" pitchFamily="34" charset="0"/>
              </a:rPr>
              <a:t>Förnya era rutiner kring arbetsplatsens parkeringsplatser</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Granska rutinerna kring arbetsplatsens parkeringsplatser och fundera samtidigt på nya möjligheter att främja aktiv pendling. Till exempel endast de som åker egen bil eller tjänstebil drar nytta av gratis parkering. Ett jämlikt bemötande av de anställda talar för en avgiftsbelagd parkering eller främjande av kollektivtrafik och cykling vid sidan av den.</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Informationskort om hållbar aktiv pendling finns här (på finska): </a:t>
            </a:r>
            <a:r>
              <a:rPr lang="en-GB" sz="1000" u="sng">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3"/>
              </a:rPr>
              <a:t>https://www.motiva.fi/files/15036/motiva-pysakointietu_08062018.pdf</a:t>
            </a:r>
            <a:endParaRPr lang="en-FI" sz="1000">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00000"/>
              </a:lnSpc>
              <a:spcAft>
                <a:spcPts val="800"/>
              </a:spcAft>
              <a:buNone/>
            </a:pPr>
            <a:r>
              <a:rPr lang="sv-SE" sz="1000" b="1">
                <a:effectLst/>
                <a:latin typeface="Open Sans" panose="020B0606030504020204" pitchFamily="34" charset="0"/>
                <a:ea typeface="Open Sans" panose="020B0606030504020204" pitchFamily="34" charset="0"/>
                <a:cs typeface="Open Sans" panose="020B0606030504020204" pitchFamily="34" charset="0"/>
              </a:rPr>
              <a:t>Uppmuntra och stöd de anställda till att cykla</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Till exempel cykelfrukost eller -brunch, däckbytardag, cykelutflykt på rekreationsdagen, cykelservicedag eller möjlighet till cykelservice samt tävlingar, kampanjer och temadagar som uppmuntrar till cykling kan fungera som morot.</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Främja arbetscykling med till exempel anskaffning av utrustning (reflexer, säkerhetsväst, cykelhjälm, cykelbelysning, regnställ), tjänster, presentkort samt rabatter hos cykelverkstäder och -butiker. </a:t>
            </a: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Informationskort om hållbar aktiv pendling finns här (på finska): </a:t>
            </a:r>
            <a:r>
              <a:rPr lang="en-GB" sz="1000" u="sng">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4"/>
              </a:rPr>
              <a:t>https://www.motiva.fi/files/15034/Taloudelliset_kannustimet_08062018.pdf</a:t>
            </a:r>
            <a:endParaRPr lang="en-FI" sz="1000">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00000"/>
              </a:lnSpc>
              <a:spcAft>
                <a:spcPts val="800"/>
              </a:spcAft>
              <a:buNone/>
            </a:pPr>
            <a:r>
              <a:rPr lang="en-GB" sz="1000" b="1" err="1">
                <a:effectLst/>
                <a:latin typeface="Open Sans" panose="020B0606030504020204" pitchFamily="34" charset="0"/>
                <a:ea typeface="Open Sans" panose="020B0606030504020204" pitchFamily="34" charset="0"/>
                <a:cs typeface="Open Sans" panose="020B0606030504020204" pitchFamily="34" charset="0"/>
              </a:rPr>
              <a:t>Informationstillfällen</a:t>
            </a:r>
            <a:endParaRPr lang="en-GB" sz="1000" b="1">
              <a:effectLst/>
              <a:latin typeface="Open Sans" panose="020B0606030504020204" pitchFamily="34" charset="0"/>
              <a:ea typeface="Open Sans" panose="020B0606030504020204" pitchFamily="34" charset="0"/>
              <a:cs typeface="Open Sans" panose="020B0606030504020204" pitchFamily="34" charset="0"/>
            </a:endParaRPr>
          </a:p>
          <a:p>
            <a:pPr>
              <a:lnSpc>
                <a:spcPct val="100000"/>
              </a:lnSpc>
              <a:spcAft>
                <a:spcPts val="800"/>
              </a:spcAft>
            </a:pPr>
            <a:r>
              <a:rPr lang="sv-SE" sz="1000">
                <a:effectLst/>
                <a:latin typeface="Open Sans" panose="020B0606030504020204" pitchFamily="34" charset="0"/>
                <a:ea typeface="Open Sans" panose="020B0606030504020204" pitchFamily="34" charset="0"/>
                <a:cs typeface="Open Sans" panose="020B0606030504020204" pitchFamily="34" charset="0"/>
              </a:rPr>
              <a:t>Ordna informationstillfällen för de anställda om till exempel vintercykling, trafikregler, rutter och så vidare.</a:t>
            </a:r>
          </a:p>
          <a:p>
            <a:pPr marL="0" indent="0">
              <a:lnSpc>
                <a:spcPct val="100000"/>
              </a:lnSpc>
              <a:spcAft>
                <a:spcPts val="800"/>
              </a:spcAft>
              <a:buNone/>
            </a:pPr>
            <a:r>
              <a:rPr lang="sv-SE" sz="1000">
                <a:effectLst/>
                <a:latin typeface="Open Sans"/>
                <a:ea typeface="Open Sans"/>
                <a:cs typeface="Open Sans"/>
              </a:rPr>
              <a:t>I PowerPoint-presentationen Tips för cykling på arbetsplatsen (på finska) finns några tips, varav åtminstone en del kan genomföras på varje arbetsplats. (Källa:</a:t>
            </a:r>
            <a:r>
              <a:rPr lang="sv-SE" sz="1000">
                <a:latin typeface="Open Sans"/>
                <a:ea typeface="Open Sans"/>
                <a:cs typeface="Open Sans"/>
              </a:rPr>
              <a:t> www.poljin.fi)</a:t>
            </a:r>
            <a:endParaRPr lang="en-GB" sz="1000">
              <a:effectLst/>
              <a:latin typeface="Open Sans"/>
              <a:ea typeface="Open Sans"/>
              <a:cs typeface="Open Sans"/>
            </a:endParaRPr>
          </a:p>
        </p:txBody>
      </p:sp>
      <p:sp>
        <p:nvSpPr>
          <p:cNvPr id="12" name="Slide Number Placeholder 11"/>
          <p:cNvSpPr>
            <a:spLocks noGrp="1"/>
          </p:cNvSpPr>
          <p:nvPr>
            <p:ph type="sldNum" sz="quarter" idx="12"/>
          </p:nvPr>
        </p:nvSpPr>
        <p:spPr/>
        <p:txBody>
          <a:bodyPr/>
          <a:lstStyle/>
          <a:p>
            <a:fld id="{AA0C4E0D-2FB6-4DD6-9704-C7A2E0BC0870}" type="slidenum">
              <a:rPr lang="en-GB" smtClean="0"/>
              <a:t>5</a:t>
            </a:fld>
            <a:endParaRPr lang="en-GB"/>
          </a:p>
        </p:txBody>
      </p:sp>
    </p:spTree>
    <p:extLst>
      <p:ext uri="{BB962C8B-B14F-4D97-AF65-F5344CB8AC3E}">
        <p14:creationId xmlns:p14="http://schemas.microsoft.com/office/powerpoint/2010/main" val="799448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a:solidFill>
                  <a:schemeClr val="bg1"/>
                </a:solidFill>
                <a:latin typeface="Montserrat SemiBold" panose="00000700000000000000" pitchFamily="2" charset="0"/>
              </a:rPr>
              <a:t>MOTION RÖR OSS ALLA  |  ÅTGÄRDER I VERKSAMHETSMODELLEN</a:t>
            </a:r>
            <a:endParaRPr lang="en-GB" sz="600" spc="300">
              <a:solidFill>
                <a:schemeClr val="bg1"/>
              </a:solidFill>
              <a:latin typeface="Montserrat SemiBold" panose="00000700000000000000" pitchFamily="2" charset="0"/>
            </a:endParaRPr>
          </a:p>
        </p:txBody>
      </p:sp>
      <p:sp>
        <p:nvSpPr>
          <p:cNvPr id="2" name="Title 1"/>
          <p:cNvSpPr>
            <a:spLocks noGrp="1"/>
          </p:cNvSpPr>
          <p:nvPr>
            <p:ph type="title"/>
          </p:nvPr>
        </p:nvSpPr>
        <p:spPr>
          <a:xfrm>
            <a:off x="519728" y="1178842"/>
            <a:ext cx="6520220" cy="497558"/>
          </a:xfrm>
        </p:spPr>
        <p:txBody>
          <a:bodyPr>
            <a:normAutofit/>
          </a:bodyPr>
          <a:lstStyle/>
          <a:p>
            <a:r>
              <a:rPr lang="en-GB" sz="1600" err="1">
                <a:solidFill>
                  <a:srgbClr val="233342"/>
                </a:solidFill>
                <a:latin typeface="Montserrat ExtraBold" panose="00000900000000000000" pitchFamily="2" charset="0"/>
              </a:rPr>
              <a:t>Cykelservicejippo</a:t>
            </a:r>
            <a:endParaRPr lang="en-GB" sz="1600">
              <a:solidFill>
                <a:srgbClr val="233342"/>
              </a:solidFill>
              <a:latin typeface="Montserrat ExtraBold" panose="00000900000000000000" pitchFamily="2" charset="0"/>
            </a:endParaRPr>
          </a:p>
        </p:txBody>
      </p:sp>
      <p:sp>
        <p:nvSpPr>
          <p:cNvPr id="3" name="Content Placeholder 2"/>
          <p:cNvSpPr>
            <a:spLocks noGrp="1"/>
          </p:cNvSpPr>
          <p:nvPr>
            <p:ph idx="1"/>
          </p:nvPr>
        </p:nvSpPr>
        <p:spPr>
          <a:xfrm>
            <a:off x="519727" y="1676119"/>
            <a:ext cx="6520220" cy="8125106"/>
          </a:xfrm>
        </p:spPr>
        <p:txBody>
          <a:bodyPr vert="horz" lIns="91440" tIns="45720" rIns="91440" bIns="45720" rtlCol="0" anchor="t">
            <a:noAutofit/>
          </a:bodyPr>
          <a:lstStyle/>
          <a:p>
            <a:pPr marL="0" indent="0">
              <a:lnSpc>
                <a:spcPct val="150000"/>
              </a:lnSpc>
              <a:spcAft>
                <a:spcPts val="800"/>
              </a:spcAft>
              <a:buNone/>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Arbetsplatsen kan i samarbete med till exempel ekostödpersoner/ansvariga för hållbar utveckling ordna </a:t>
            </a:r>
            <a:r>
              <a:rPr lang="sv-SE" sz="100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popup</a:t>
            </a: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-cykelservicejippon. Syftet med </a:t>
            </a:r>
            <a:r>
              <a:rPr lang="sv-SE" sz="100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popup</a:t>
            </a: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-jippon är att uppmuntra och tacka dem som cykelpendlar. Vid </a:t>
            </a:r>
            <a:r>
              <a:rPr lang="sv-SE" sz="1000"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popup</a:t>
            </a: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-jippot kan ni erbjuda cyklisterna gratis pumpning och lagning av däck, kedjesmörjning och rådgivning om hur man själv kan underhålla sin cykel. Det lönar sig att samarbeta med lokala aktörer inom branschen som kan underhålla cyklar och ge servicerådgivning.</a:t>
            </a:r>
          </a:p>
          <a:p>
            <a:pPr marL="0" indent="0">
              <a:lnSpc>
                <a:spcPct val="150000"/>
              </a:lnSpc>
              <a:spcAft>
                <a:spcPts val="800"/>
              </a:spcAft>
              <a:buNone/>
            </a:pPr>
            <a:r>
              <a:rPr lang="en-GB" sz="1000" b="1" err="1">
                <a:solidFill>
                  <a:srgbClr val="233342"/>
                </a:solidFill>
                <a:effectLst/>
                <a:latin typeface="Open Sans" panose="020B0606030504020204" pitchFamily="34" charset="0"/>
                <a:ea typeface="Open Sans" panose="020B0606030504020204" pitchFamily="34" charset="0"/>
                <a:cs typeface="Open Sans" panose="020B0606030504020204" pitchFamily="34" charset="0"/>
              </a:rPr>
              <a:t>Kollektivtrafik</a:t>
            </a:r>
            <a:endParaRPr lang="en-FI" sz="1000">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50000"/>
              </a:lnSpc>
              <a:spcAft>
                <a:spcPts val="800"/>
              </a:spcAft>
              <a:buNone/>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Gör kollektivtrafiken till ett bra alternativ. Erbjud de anställda resekort som de kan låna för arbetsärenden, länka till reseplanerare eller lägg till tidtabellfönster på er webbplats eller intranätet och/eller placera tidtabellskärmar för kollektivtrafiken i arbetsplatsernas aulautrymmen. Påminn de anställda om att man kan lämna respons på tidtabellen till arrangörerna av kollektivtrafiken. Informera dessutom internt om kollektivtrafikens hälsofrämjande effekter.</a:t>
            </a:r>
          </a:p>
          <a:p>
            <a:pPr marL="0" indent="0">
              <a:lnSpc>
                <a:spcPct val="150000"/>
              </a:lnSpc>
              <a:spcAft>
                <a:spcPts val="800"/>
              </a:spcAft>
              <a:buNone/>
            </a:pPr>
            <a:r>
              <a:rPr lang="en-GB" sz="10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Personalbiljettförmån</a:t>
            </a:r>
            <a:endParaRPr lang="en-GB"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pPr>
              <a:lnSpc>
                <a:spcPct val="15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Personalbiljetten är en naturaförmån som arbetsgivaren erbjuder de anställda för användning i kollektivtrafiken. Biljetten är ett bra sätt att uppmuntra de anställda till trygg, miljövänlig och hälsofrämjande pendling. Uppmuntran till hållbar motion är en del av en ansvarsfull organisations verksamhet och en rekryteringstrumf. Förmånen leder dessutom till ett mer jämlikt bemötande av bilisterna och kollektivtrafikanterna. Användningen av kollektivtrafiken kan även leda till kostnadsbesparingar i och med att behovet av parkeringsplatser minskar. </a:t>
            </a:r>
          </a:p>
          <a:p>
            <a:pPr>
              <a:lnSpc>
                <a:spcPct val="15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Informationskort om hållbar aktiv pendling finns här (på finska): </a:t>
            </a:r>
            <a:r>
              <a:rPr lang="en-GB" sz="1000" u="sng">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2"/>
              </a:rPr>
              <a:t>https://www.motiva.fi/files/15035/Joukkoliikenne_08062018.pdf</a:t>
            </a:r>
            <a:endParaRPr lang="en-GB" sz="1000" u="sng">
              <a:latin typeface="Open Sans" panose="020B0606030504020204" pitchFamily="34" charset="0"/>
              <a:ea typeface="Open Sans" panose="020B0606030504020204" pitchFamily="34" charset="0"/>
              <a:cs typeface="Open Sans" panose="020B0606030504020204" pitchFamily="34" charset="0"/>
            </a:endParaRPr>
          </a:p>
          <a:p>
            <a:pPr>
              <a:lnSpc>
                <a:spcPct val="150000"/>
              </a:lnSpc>
              <a:spcAft>
                <a:spcPts val="800"/>
              </a:spcAft>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Nedan finns några bra länkar med mer information om personalbiljetter:</a:t>
            </a:r>
          </a:p>
          <a:p>
            <a:pPr marL="566420" lvl="1" indent="-188595">
              <a:lnSpc>
                <a:spcPct val="150000"/>
              </a:lnSpc>
              <a:spcAft>
                <a:spcPts val="800"/>
              </a:spcAft>
              <a:buFont typeface="Courier New" panose="02070309020205020404" pitchFamily="49" charset="0"/>
              <a:buChar char="o"/>
            </a:pPr>
            <a:r>
              <a:rPr lang="en-GB" sz="1000">
                <a:effectLst/>
                <a:ea typeface="+mn-lt"/>
                <a:cs typeface="+mn-lt"/>
                <a:hlinkClick r:id="rId3"/>
              </a:rPr>
              <a:t>https://www.motiva.fi/</a:t>
            </a:r>
            <a:r>
              <a:rPr lang="en-GB" sz="1000">
                <a:ea typeface="+mn-lt"/>
                <a:cs typeface="+mn-lt"/>
                <a:hlinkClick r:id="rId3"/>
              </a:rPr>
              <a:t>files</a:t>
            </a:r>
            <a:r>
              <a:rPr lang="en-GB" sz="1000">
                <a:effectLst/>
                <a:ea typeface="+mn-lt"/>
                <a:cs typeface="+mn-lt"/>
                <a:hlinkClick r:id="rId3"/>
              </a:rPr>
              <a:t>/</a:t>
            </a:r>
            <a:r>
              <a:rPr lang="en-GB" sz="1000">
                <a:ea typeface="+mn-lt"/>
                <a:cs typeface="+mn-lt"/>
                <a:hlinkClick r:id="rId3"/>
              </a:rPr>
              <a:t>15091</a:t>
            </a:r>
            <a:r>
              <a:rPr lang="en-GB" sz="1000">
                <a:effectLst/>
                <a:ea typeface="+mn-lt"/>
                <a:cs typeface="+mn-lt"/>
                <a:hlinkClick r:id="rId3"/>
              </a:rPr>
              <a:t>/</a:t>
            </a:r>
            <a:r>
              <a:rPr lang="en-GB" sz="1000">
                <a:ea typeface="+mn-lt"/>
                <a:cs typeface="+mn-lt"/>
                <a:hlinkClick r:id="rId3"/>
              </a:rPr>
              <a:t>Joukkoliikenne</a:t>
            </a:r>
            <a:r>
              <a:rPr lang="en-GB" sz="1000">
                <a:effectLst/>
                <a:ea typeface="+mn-lt"/>
                <a:cs typeface="+mn-lt"/>
                <a:hlinkClick r:id="rId3"/>
              </a:rPr>
              <a:t>_</a:t>
            </a:r>
            <a:r>
              <a:rPr lang="en-GB" sz="1000">
                <a:ea typeface="+mn-lt"/>
                <a:cs typeface="+mn-lt"/>
                <a:hlinkClick r:id="rId3"/>
              </a:rPr>
              <a:t>tyosuhde-etuna.pdf</a:t>
            </a:r>
            <a:endParaRPr lang="en-GB" sz="1000">
              <a:latin typeface="Open Sans" panose="020B0606030504020204" pitchFamily="34" charset="0"/>
              <a:ea typeface="Open Sans" panose="020B0606030504020204" pitchFamily="34" charset="0"/>
              <a:cs typeface="Open Sans" panose="020B0606030504020204" pitchFamily="34" charset="0"/>
            </a:endParaRPr>
          </a:p>
          <a:p>
            <a:pPr marL="566420" lvl="1" indent="-188595">
              <a:lnSpc>
                <a:spcPct val="150000"/>
              </a:lnSpc>
              <a:spcAft>
                <a:spcPts val="800"/>
              </a:spcAft>
              <a:buFont typeface="Courier New" panose="02070309020205020404" pitchFamily="49" charset="0"/>
              <a:buChar char="o"/>
            </a:pPr>
            <a:r>
              <a:rPr lang="en-GB" sz="1000" u="sng">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4">
                  <a:extLst>
                    <a:ext uri="{A12FA001-AC4F-418D-AE19-62706E023703}">
                      <ahyp:hlinkClr xmlns:ahyp="http://schemas.microsoft.com/office/drawing/2018/hyperlinkcolor" val="tx"/>
                    </a:ext>
                  </a:extLst>
                </a:hlinkClick>
              </a:rPr>
              <a:t>https://www.fiksustitoihin.fi/vinkkeja_tyonantajille/joukkoliikenteen_tyosuhdematkalippu</a:t>
            </a:r>
            <a:endParaRPr lang="en-FI" sz="100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2" name="Slide Number Placeholder 11"/>
          <p:cNvSpPr>
            <a:spLocks noGrp="1"/>
          </p:cNvSpPr>
          <p:nvPr>
            <p:ph type="sldNum" sz="quarter" idx="12"/>
          </p:nvPr>
        </p:nvSpPr>
        <p:spPr/>
        <p:txBody>
          <a:bodyPr/>
          <a:lstStyle/>
          <a:p>
            <a:fld id="{AA0C4E0D-2FB6-4DD6-9704-C7A2E0BC0870}" type="slidenum">
              <a:rPr lang="en-GB" smtClean="0"/>
              <a:t>6</a:t>
            </a:fld>
            <a:endParaRPr lang="en-GB"/>
          </a:p>
        </p:txBody>
      </p:sp>
    </p:spTree>
    <p:extLst>
      <p:ext uri="{BB962C8B-B14F-4D97-AF65-F5344CB8AC3E}">
        <p14:creationId xmlns:p14="http://schemas.microsoft.com/office/powerpoint/2010/main" val="993476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a:solidFill>
                  <a:schemeClr val="bg1"/>
                </a:solidFill>
                <a:latin typeface="Montserrat SemiBold" panose="00000700000000000000" pitchFamily="2" charset="0"/>
              </a:rPr>
              <a:t>MOTION RÖR OSS ALLA  |  ÅTGÄRDER I VERKSAMHETSMODELLEN</a:t>
            </a:r>
            <a:endParaRPr lang="en-GB" sz="600" spc="300">
              <a:solidFill>
                <a:schemeClr val="bg1"/>
              </a:solidFill>
              <a:latin typeface="Montserrat SemiBold" panose="00000700000000000000" pitchFamily="2" charset="0"/>
            </a:endParaRPr>
          </a:p>
        </p:txBody>
      </p:sp>
      <p:sp>
        <p:nvSpPr>
          <p:cNvPr id="2" name="Title 1"/>
          <p:cNvSpPr>
            <a:spLocks noGrp="1"/>
          </p:cNvSpPr>
          <p:nvPr>
            <p:ph type="title"/>
          </p:nvPr>
        </p:nvSpPr>
        <p:spPr>
          <a:xfrm>
            <a:off x="519728" y="1178842"/>
            <a:ext cx="6520220" cy="497558"/>
          </a:xfrm>
        </p:spPr>
        <p:txBody>
          <a:bodyPr>
            <a:normAutofit/>
          </a:bodyPr>
          <a:lstStyle/>
          <a:p>
            <a:r>
              <a:rPr lang="en-GB" sz="1600" err="1">
                <a:solidFill>
                  <a:srgbClr val="233342"/>
                </a:solidFill>
                <a:latin typeface="Montserrat ExtraBold" panose="00000900000000000000" pitchFamily="2" charset="0"/>
              </a:rPr>
              <a:t>Distansarbete</a:t>
            </a:r>
            <a:endParaRPr lang="en-GB" sz="1600">
              <a:solidFill>
                <a:srgbClr val="233342"/>
              </a:solidFill>
              <a:latin typeface="Montserrat ExtraBold" panose="00000900000000000000" pitchFamily="2" charset="0"/>
            </a:endParaRPr>
          </a:p>
        </p:txBody>
      </p:sp>
      <p:sp>
        <p:nvSpPr>
          <p:cNvPr id="3" name="Content Placeholder 2"/>
          <p:cNvSpPr>
            <a:spLocks noGrp="1"/>
          </p:cNvSpPr>
          <p:nvPr>
            <p:ph idx="1"/>
          </p:nvPr>
        </p:nvSpPr>
        <p:spPr>
          <a:xfrm>
            <a:off x="519727" y="1676119"/>
            <a:ext cx="6520220" cy="4033085"/>
          </a:xfrm>
        </p:spPr>
        <p:txBody>
          <a:bodyPr>
            <a:noAutofit/>
          </a:bodyPr>
          <a:lstStyle/>
          <a:p>
            <a:pPr marL="0" indent="0">
              <a:lnSpc>
                <a:spcPct val="150000"/>
              </a:lnSpc>
              <a:spcAft>
                <a:spcPts val="800"/>
              </a:spcAft>
              <a:buNone/>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Med distansarbete avses en med arbetsgivaren avtalad arbetsmodell där en del av arbetet antingen utförs hemma eller på arbetsgivarens olika kontor, arbetsplatser, hos klienten eller på resor. Distansarbete är ett arbete som är oberoende av en fast arbetsplats och arbetstid och som består av tre element: tidsflexibilitet, arbetsplatsflexibilitet samt tekniska hjälpmedel för att kunna utföra arbetet och hålla kontakt med andra.</a:t>
            </a:r>
          </a:p>
          <a:p>
            <a:pPr marL="0" indent="0">
              <a:lnSpc>
                <a:spcPct val="150000"/>
              </a:lnSpc>
              <a:spcAft>
                <a:spcPts val="800"/>
              </a:spcAft>
              <a:buNone/>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Distansarbete bland annat minskar pendlartrafiken, bidrar till att målen för klimatpolitiken uppfylls, ökar arbetsgivarens miljöansvar, ökar effektiviteten och produktiviteten i arbetet, förlänger arbetskarriären i och med bättre ork, ökar arbetsplatsens attraktivitet, är en rekryteringstrumf, leder till kostnadsbesparingar för arbetsgivarens lokaler och så vidare.</a:t>
            </a:r>
          </a:p>
          <a:p>
            <a:pPr marL="0" indent="0">
              <a:lnSpc>
                <a:spcPct val="150000"/>
              </a:lnSpc>
              <a:spcAft>
                <a:spcPts val="800"/>
              </a:spcAft>
              <a:buNone/>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Åtgärder för att möjliggöra distansarbete kan vara viktiga särskilt för anställda som bor långt från arbetsplatsen och det är besvärligt att ta sig dit. </a:t>
            </a:r>
          </a:p>
          <a:p>
            <a:pPr marL="0" indent="0">
              <a:lnSpc>
                <a:spcPct val="150000"/>
              </a:lnSpc>
              <a:spcAft>
                <a:spcPts val="800"/>
              </a:spcAft>
              <a:buNone/>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Kom tillsammans överens om på arbetsplatsen vad distansarbete innebär i organisationen och skapa gemensamma spelregler för distansarbete. Här finns en modell för hur man avtalar om distansarbetet (på finska): </a:t>
            </a:r>
            <a:r>
              <a:rPr lang="en-GB" sz="1000" u="sng">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2"/>
              </a:rPr>
              <a:t>https://ttk.fi/files/5486/Etatyoohje_ja_-sopimus_-malli.pdf</a:t>
            </a:r>
            <a:endParaRPr lang="en-FI" sz="100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6" name="Title 1">
            <a:extLst>
              <a:ext uri="{FF2B5EF4-FFF2-40B4-BE49-F238E27FC236}">
                <a16:creationId xmlns:a16="http://schemas.microsoft.com/office/drawing/2014/main" id="{CDA567EF-8C86-47E4-BE55-EFA4E7ACCC8C}"/>
              </a:ext>
            </a:extLst>
          </p:cNvPr>
          <p:cNvSpPr txBox="1">
            <a:spLocks/>
          </p:cNvSpPr>
          <p:nvPr/>
        </p:nvSpPr>
        <p:spPr>
          <a:xfrm>
            <a:off x="519726" y="5709204"/>
            <a:ext cx="6520220" cy="497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GB" sz="1600" err="1">
                <a:solidFill>
                  <a:srgbClr val="233342"/>
                </a:solidFill>
                <a:latin typeface="Montserrat ExtraBold" panose="00000900000000000000" pitchFamily="2" charset="0"/>
              </a:rPr>
              <a:t>Kampanjer</a:t>
            </a:r>
            <a:r>
              <a:rPr lang="en-GB" sz="1600">
                <a:solidFill>
                  <a:srgbClr val="233342"/>
                </a:solidFill>
                <a:latin typeface="Montserrat ExtraBold" panose="00000900000000000000" pitchFamily="2" charset="0"/>
              </a:rPr>
              <a:t> </a:t>
            </a:r>
            <a:r>
              <a:rPr lang="en-GB" sz="1600" err="1">
                <a:solidFill>
                  <a:srgbClr val="233342"/>
                </a:solidFill>
                <a:latin typeface="Montserrat ExtraBold" panose="00000900000000000000" pitchFamily="2" charset="0"/>
              </a:rPr>
              <a:t>och</a:t>
            </a:r>
            <a:r>
              <a:rPr lang="en-GB" sz="1600">
                <a:solidFill>
                  <a:srgbClr val="233342"/>
                </a:solidFill>
                <a:latin typeface="Montserrat ExtraBold" panose="00000900000000000000" pitchFamily="2" charset="0"/>
              </a:rPr>
              <a:t> </a:t>
            </a:r>
            <a:r>
              <a:rPr lang="en-GB" sz="1600" err="1">
                <a:solidFill>
                  <a:srgbClr val="233342"/>
                </a:solidFill>
                <a:latin typeface="Montserrat ExtraBold" panose="00000900000000000000" pitchFamily="2" charset="0"/>
              </a:rPr>
              <a:t>jippon</a:t>
            </a:r>
            <a:endParaRPr lang="en-GB" sz="1600">
              <a:solidFill>
                <a:srgbClr val="233342"/>
              </a:solidFill>
              <a:latin typeface="Montserrat ExtraBold" panose="00000900000000000000" pitchFamily="2" charset="0"/>
            </a:endParaRPr>
          </a:p>
        </p:txBody>
      </p:sp>
      <p:sp>
        <p:nvSpPr>
          <p:cNvPr id="7" name="Content Placeholder 2">
            <a:extLst>
              <a:ext uri="{FF2B5EF4-FFF2-40B4-BE49-F238E27FC236}">
                <a16:creationId xmlns:a16="http://schemas.microsoft.com/office/drawing/2014/main" id="{022E3F26-6D5D-4FD9-8830-5FFD8FD991A5}"/>
              </a:ext>
            </a:extLst>
          </p:cNvPr>
          <p:cNvSpPr txBox="1">
            <a:spLocks/>
          </p:cNvSpPr>
          <p:nvPr/>
        </p:nvSpPr>
        <p:spPr>
          <a:xfrm>
            <a:off x="519725" y="6206481"/>
            <a:ext cx="6520220" cy="4162706"/>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lvl="0">
              <a:lnSpc>
                <a:spcPct val="150000"/>
              </a:lnSpc>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Delta i lokala och nationella kampanjer och jippon. Välj ut kampanjer som genomförs till exempel årligen. Kampanjen, jippot och/eller evenemanget kan ordnas till exempel i samband med en nationell temavecka. Mer information om dessa finns i evenemangskalendern.</a:t>
            </a:r>
          </a:p>
          <a:p>
            <a:pPr lvl="0">
              <a:lnSpc>
                <a:spcPct val="150000"/>
              </a:lnSpc>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Det viktiga är deltagandet, inte genomförandet. </a:t>
            </a:r>
          </a:p>
          <a:p>
            <a:pPr lvl="0">
              <a:lnSpc>
                <a:spcPct val="150000"/>
              </a:lnSpc>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Uppmuntra, motivera och belöna deltagarna med olika morötter och belöningar: till exempel gångstavar, halkskydd, reflexer, reflexvästar, cykelhjälmar, regnställ, presentkort, frukost, rabatter i sportbutiker och cykelverkstäder och så vidare.</a:t>
            </a:r>
          </a:p>
          <a:p>
            <a:pPr marL="0" indent="0">
              <a:lnSpc>
                <a:spcPct val="150000"/>
              </a:lnSpc>
              <a:spcAft>
                <a:spcPts val="800"/>
              </a:spcAft>
              <a:buNone/>
            </a:pPr>
            <a:r>
              <a:rPr lang="en-GB" sz="10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Utmaning</a:t>
            </a:r>
            <a:r>
              <a:rPr lang="en-GB"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10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i</a:t>
            </a:r>
            <a:r>
              <a:rPr lang="en-GB"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10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sociala</a:t>
            </a:r>
            <a:r>
              <a:rPr lang="en-GB"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a:t>
            </a:r>
            <a:r>
              <a:rPr lang="en-GB" sz="1000" b="1" err="1">
                <a:solidFill>
                  <a:srgbClr val="000000"/>
                </a:solidFill>
                <a:effectLst/>
                <a:latin typeface="Open Sans" panose="020B0606030504020204" pitchFamily="34" charset="0"/>
                <a:ea typeface="Open Sans" panose="020B0606030504020204" pitchFamily="34" charset="0"/>
                <a:cs typeface="Open Sans" panose="020B0606030504020204" pitchFamily="34" charset="0"/>
              </a:rPr>
              <a:t>medier</a:t>
            </a:r>
            <a:endParaRPr lang="en-GB" sz="1000" b="1">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50000"/>
              </a:lnSpc>
              <a:spcAft>
                <a:spcPts val="800"/>
              </a:spcAft>
              <a:buNone/>
            </a:pPr>
            <a:r>
              <a:rPr lang="sv-SE" sz="100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Utgör en förebild som kommun/arbetsgivare för främjande av hållbar och hälsosam motion. Berätta på arbetsplatserna om de åtgärder ni vidtagit för kommuninvånarna/arbetstagarna och utmana kommuninvånarna, företagen, andra enheter, aktörer inom tredje sektorn och så vidare att delta i en gemensam kampanj. I det färdiga materialet finns en modell för utmaningar i sociala medier.</a:t>
            </a:r>
            <a:endParaRPr lang="en-FI" sz="100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2" name="Slide Number Placeholder 11"/>
          <p:cNvSpPr>
            <a:spLocks noGrp="1"/>
          </p:cNvSpPr>
          <p:nvPr>
            <p:ph type="sldNum" sz="quarter" idx="12"/>
          </p:nvPr>
        </p:nvSpPr>
        <p:spPr/>
        <p:txBody>
          <a:bodyPr/>
          <a:lstStyle/>
          <a:p>
            <a:fld id="{AA0C4E0D-2FB6-4DD6-9704-C7A2E0BC0870}" type="slidenum">
              <a:rPr lang="en-GB" smtClean="0"/>
              <a:t>7</a:t>
            </a:fld>
            <a:endParaRPr lang="en-GB"/>
          </a:p>
        </p:txBody>
      </p:sp>
    </p:spTree>
    <p:extLst>
      <p:ext uri="{BB962C8B-B14F-4D97-AF65-F5344CB8AC3E}">
        <p14:creationId xmlns:p14="http://schemas.microsoft.com/office/powerpoint/2010/main" val="2464472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a:solidFill>
                  <a:schemeClr val="bg1"/>
                </a:solidFill>
                <a:latin typeface="Montserrat SemiBold" panose="00000700000000000000" pitchFamily="2" charset="0"/>
              </a:rPr>
              <a:t>MOTION RÖR OSS ALLA  |  ÅTGÄRDER I VERKSAMHETSMODELLEN</a:t>
            </a:r>
            <a:endParaRPr lang="en-GB" sz="600" spc="300">
              <a:solidFill>
                <a:schemeClr val="bg1"/>
              </a:solidFill>
              <a:latin typeface="Montserrat SemiBold" panose="00000700000000000000" pitchFamily="2" charset="0"/>
            </a:endParaRPr>
          </a:p>
        </p:txBody>
      </p:sp>
      <p:sp>
        <p:nvSpPr>
          <p:cNvPr id="2" name="Title 1">
            <a:extLst>
              <a:ext uri="{FF2B5EF4-FFF2-40B4-BE49-F238E27FC236}">
                <a16:creationId xmlns:a16="http://schemas.microsoft.com/office/drawing/2014/main" id="{A97717F4-B72C-4CEA-AC69-042DEEB30B2C}"/>
              </a:ext>
            </a:extLst>
          </p:cNvPr>
          <p:cNvSpPr>
            <a:spLocks noGrp="1"/>
          </p:cNvSpPr>
          <p:nvPr>
            <p:ph type="title"/>
          </p:nvPr>
        </p:nvSpPr>
        <p:spPr>
          <a:xfrm>
            <a:off x="519728" y="-2066590"/>
            <a:ext cx="6520220" cy="2066590"/>
          </a:xfrm>
        </p:spPr>
        <p:txBody>
          <a:bodyPr vert="horz" lIns="91440" tIns="45720" rIns="91440" bIns="45720" rtlCol="0" anchor="b">
            <a:normAutofit/>
          </a:bodyPr>
          <a:lstStyle/>
          <a:p>
            <a:r>
              <a:rPr lang="en-GB" sz="4000">
                <a:solidFill>
                  <a:srgbClr val="233342"/>
                </a:solidFill>
                <a:latin typeface="Montserrat ExtraBold" panose="00000900000000000000" pitchFamily="2" charset="0"/>
              </a:rPr>
              <a:t>Kampanjer och jippon</a:t>
            </a:r>
          </a:p>
        </p:txBody>
      </p:sp>
      <p:sp>
        <p:nvSpPr>
          <p:cNvPr id="3" name="Content Placeholder 2"/>
          <p:cNvSpPr>
            <a:spLocks noGrp="1"/>
          </p:cNvSpPr>
          <p:nvPr>
            <p:ph idx="1"/>
          </p:nvPr>
        </p:nvSpPr>
        <p:spPr>
          <a:xfrm>
            <a:off x="470420" y="991121"/>
            <a:ext cx="6520220" cy="9556508"/>
          </a:xfrm>
        </p:spPr>
        <p:txBody>
          <a:bodyPr vert="horz" lIns="91440" tIns="45720" rIns="91440" bIns="45720" rtlCol="0" anchor="t">
            <a:noAutofit/>
          </a:bodyPr>
          <a:lstStyle/>
          <a:p>
            <a:pPr marL="0" indent="0">
              <a:lnSpc>
                <a:spcPct val="100000"/>
              </a:lnSpc>
              <a:spcAft>
                <a:spcPts val="800"/>
              </a:spcAft>
              <a:buNone/>
            </a:pPr>
            <a:r>
              <a:rPr lang="en-GB" sz="900" b="1">
                <a:effectLst/>
                <a:latin typeface="Open Sans"/>
                <a:ea typeface="Open Sans"/>
                <a:cs typeface="Open Sans"/>
              </a:rPr>
              <a:t>Olika </a:t>
            </a:r>
            <a:r>
              <a:rPr lang="en-GB" sz="900" b="1" err="1">
                <a:effectLst/>
                <a:latin typeface="Open Sans"/>
                <a:ea typeface="Open Sans"/>
                <a:cs typeface="Open Sans"/>
              </a:rPr>
              <a:t>kampanjer</a:t>
            </a:r>
            <a:r>
              <a:rPr lang="en-GB" sz="900" b="1">
                <a:effectLst/>
                <a:latin typeface="Open Sans"/>
                <a:ea typeface="Open Sans"/>
                <a:cs typeface="Open Sans"/>
              </a:rPr>
              <a:t> </a:t>
            </a:r>
            <a:r>
              <a:rPr lang="en-GB" sz="900" b="1" err="1">
                <a:effectLst/>
                <a:latin typeface="Open Sans"/>
                <a:ea typeface="Open Sans"/>
                <a:cs typeface="Open Sans"/>
              </a:rPr>
              <a:t>och</a:t>
            </a:r>
            <a:r>
              <a:rPr lang="en-GB" sz="900" b="1">
                <a:effectLst/>
                <a:latin typeface="Open Sans"/>
                <a:ea typeface="Open Sans"/>
                <a:cs typeface="Open Sans"/>
              </a:rPr>
              <a:t> </a:t>
            </a:r>
            <a:r>
              <a:rPr lang="en-GB" sz="900" b="1" err="1">
                <a:effectLst/>
                <a:latin typeface="Open Sans"/>
                <a:ea typeface="Open Sans"/>
                <a:cs typeface="Open Sans"/>
              </a:rPr>
              <a:t>jippon</a:t>
            </a:r>
            <a:endParaRPr lang="en-GB" sz="900" b="1">
              <a:effectLst/>
              <a:latin typeface="Open Sans"/>
              <a:ea typeface="Open Sans"/>
              <a:cs typeface="Open Sans"/>
            </a:endParaRPr>
          </a:p>
          <a:p>
            <a:pPr marL="0" indent="0">
              <a:lnSpc>
                <a:spcPct val="100000"/>
              </a:lnSpc>
              <a:spcAft>
                <a:spcPts val="800"/>
              </a:spcAft>
              <a:buNone/>
            </a:pPr>
            <a:r>
              <a:rPr lang="sv-SE" sz="900">
                <a:effectLst/>
                <a:latin typeface="Open Sans"/>
                <a:ea typeface="Open Sans"/>
                <a:cs typeface="Open Sans"/>
              </a:rPr>
              <a:t>Mobilisera ekostödpersonerna, de ansvariga för hållbar utveckling, arbetshälsoteamen och så vidare till att hitta på olika kampanjer, utmaningar och jippon.</a:t>
            </a:r>
          </a:p>
          <a:p>
            <a:pPr marL="0" indent="0">
              <a:lnSpc>
                <a:spcPct val="100000"/>
              </a:lnSpc>
              <a:spcAft>
                <a:spcPts val="800"/>
              </a:spcAft>
              <a:buNone/>
            </a:pPr>
            <a:r>
              <a:rPr lang="en-GB" sz="900" b="1" err="1">
                <a:effectLst/>
                <a:latin typeface="Open Sans" panose="020B0606030504020204" pitchFamily="34" charset="0"/>
                <a:ea typeface="Open Sans" panose="020B0606030504020204" pitchFamily="34" charset="0"/>
                <a:cs typeface="Open Sans" panose="020B0606030504020204" pitchFamily="34" charset="0"/>
              </a:rPr>
              <a:t>Promenader</a:t>
            </a:r>
            <a:endParaRPr lang="en-GB" sz="900" b="1">
              <a:effectLst/>
              <a:latin typeface="Open Sans" panose="020B0606030504020204" pitchFamily="34" charset="0"/>
              <a:ea typeface="Open Sans" panose="020B0606030504020204" pitchFamily="34" charset="0"/>
              <a:cs typeface="Open Sans" panose="020B0606030504020204" pitchFamily="34" charset="0"/>
            </a:endParaRPr>
          </a:p>
          <a:p>
            <a:pPr marL="188595" lvl="0" indent="-188595">
              <a:lnSpc>
                <a:spcPct val="100000"/>
              </a:lnSpc>
            </a:pPr>
            <a:r>
              <a:rPr lang="en-GB" sz="900">
                <a:effectLst/>
                <a:latin typeface="Open Sans"/>
                <a:ea typeface="Open Sans"/>
                <a:cs typeface="Open Sans"/>
                <a:hlinkClick r:id="rId2"/>
              </a:rPr>
              <a:t>Gångtävlingen Kävelykilometrikisa</a:t>
            </a:r>
            <a:endParaRPr lang="en-GB" sz="900">
              <a:effectLst/>
              <a:latin typeface="Open Sans"/>
              <a:ea typeface="Open Sans"/>
              <a:cs typeface="Open Sans"/>
            </a:endParaRPr>
          </a:p>
          <a:p>
            <a:pPr marL="188595" lvl="0" indent="-188595">
              <a:lnSpc>
                <a:spcPct val="100000"/>
              </a:lnSpc>
            </a:pPr>
            <a:r>
              <a:rPr lang="en-GB" sz="900">
                <a:effectLst/>
                <a:latin typeface="Open Sans"/>
                <a:ea typeface="Open Sans"/>
                <a:cs typeface="Open Sans"/>
                <a:hlinkClick r:id="rId3"/>
              </a:rPr>
              <a:t>Trappdagarna</a:t>
            </a:r>
            <a:endParaRPr lang="en-GB" sz="900">
              <a:effectLst/>
              <a:latin typeface="Open Sans"/>
              <a:ea typeface="Open Sans"/>
              <a:cs typeface="Open Sans"/>
            </a:endParaRPr>
          </a:p>
          <a:p>
            <a:pPr marL="188595" lvl="0" indent="-188595">
              <a:lnSpc>
                <a:spcPct val="100000"/>
              </a:lnSpc>
            </a:pPr>
            <a:r>
              <a:rPr lang="en-GB" sz="900">
                <a:effectLst/>
                <a:latin typeface="Open Sans"/>
                <a:ea typeface="Open Sans"/>
                <a:cs typeface="Open Sans"/>
                <a:hlinkClick r:id="rId4"/>
              </a:rPr>
              <a:t>Europeiska mobilitetsveckan</a:t>
            </a:r>
            <a:r>
              <a:rPr lang="en-GB" sz="900">
                <a:effectLst/>
                <a:latin typeface="Open Sans"/>
                <a:ea typeface="Open Sans"/>
                <a:cs typeface="Open Sans"/>
              </a:rPr>
              <a:t>: Guide </a:t>
            </a:r>
            <a:r>
              <a:rPr lang="en-GB" sz="900" err="1">
                <a:effectLst/>
                <a:latin typeface="Open Sans"/>
                <a:ea typeface="Open Sans"/>
                <a:cs typeface="Open Sans"/>
              </a:rPr>
              <a:t>inklusive</a:t>
            </a:r>
            <a:r>
              <a:rPr lang="en-GB" sz="900">
                <a:effectLst/>
                <a:latin typeface="Open Sans"/>
                <a:ea typeface="Open Sans"/>
                <a:cs typeface="Open Sans"/>
              </a:rPr>
              <a:t> </a:t>
            </a:r>
            <a:r>
              <a:rPr lang="en-GB" sz="900" err="1">
                <a:effectLst/>
                <a:latin typeface="Open Sans"/>
                <a:ea typeface="Open Sans"/>
                <a:cs typeface="Open Sans"/>
              </a:rPr>
              <a:t>temabundna</a:t>
            </a:r>
            <a:r>
              <a:rPr lang="en-GB" sz="900">
                <a:effectLst/>
                <a:latin typeface="Open Sans"/>
                <a:ea typeface="Open Sans"/>
                <a:cs typeface="Open Sans"/>
              </a:rPr>
              <a:t> </a:t>
            </a:r>
            <a:r>
              <a:rPr lang="en-GB" sz="900" err="1">
                <a:effectLst/>
                <a:latin typeface="Open Sans"/>
                <a:ea typeface="Open Sans"/>
                <a:cs typeface="Open Sans"/>
              </a:rPr>
              <a:t>anvisningar</a:t>
            </a:r>
            <a:r>
              <a:rPr lang="en-GB" sz="900">
                <a:effectLst/>
                <a:latin typeface="Open Sans"/>
                <a:ea typeface="Open Sans"/>
                <a:cs typeface="Open Sans"/>
              </a:rPr>
              <a:t> </a:t>
            </a:r>
            <a:r>
              <a:rPr lang="en-GB" sz="900" err="1">
                <a:effectLst/>
                <a:latin typeface="Open Sans"/>
                <a:ea typeface="Open Sans"/>
                <a:cs typeface="Open Sans"/>
              </a:rPr>
              <a:t>och</a:t>
            </a:r>
            <a:r>
              <a:rPr lang="en-GB" sz="900">
                <a:effectLst/>
                <a:latin typeface="Open Sans"/>
                <a:ea typeface="Open Sans"/>
                <a:cs typeface="Open Sans"/>
              </a:rPr>
              <a:t> </a:t>
            </a:r>
            <a:r>
              <a:rPr lang="en-GB" sz="900" err="1">
                <a:effectLst/>
                <a:latin typeface="Open Sans"/>
                <a:ea typeface="Open Sans"/>
                <a:cs typeface="Open Sans"/>
              </a:rPr>
              <a:t>handbok</a:t>
            </a:r>
            <a:r>
              <a:rPr lang="en-GB" sz="900">
                <a:effectLst/>
                <a:latin typeface="Open Sans"/>
                <a:ea typeface="Open Sans"/>
                <a:cs typeface="Open Sans"/>
              </a:rPr>
              <a:t> för </a:t>
            </a:r>
            <a:r>
              <a:rPr lang="en-GB" sz="900" err="1">
                <a:effectLst/>
                <a:latin typeface="Open Sans"/>
                <a:ea typeface="Open Sans"/>
                <a:cs typeface="Open Sans"/>
              </a:rPr>
              <a:t>lokala</a:t>
            </a:r>
            <a:r>
              <a:rPr lang="en-GB" sz="900">
                <a:effectLst/>
                <a:latin typeface="Open Sans"/>
                <a:ea typeface="Open Sans"/>
                <a:cs typeface="Open Sans"/>
              </a:rPr>
              <a:t> </a:t>
            </a:r>
            <a:r>
              <a:rPr lang="en-GB" sz="900" err="1">
                <a:effectLst/>
                <a:latin typeface="Open Sans"/>
                <a:ea typeface="Open Sans"/>
                <a:cs typeface="Open Sans"/>
              </a:rPr>
              <a:t>kampanjdrivare</a:t>
            </a:r>
            <a:r>
              <a:rPr lang="en-GB" sz="900">
                <a:effectLst/>
                <a:latin typeface="Open Sans"/>
                <a:ea typeface="Open Sans"/>
                <a:cs typeface="Open Sans"/>
              </a:rPr>
              <a:t> – </a:t>
            </a:r>
            <a:r>
              <a:rPr lang="en-GB" sz="900" err="1">
                <a:effectLst/>
                <a:latin typeface="Open Sans"/>
                <a:ea typeface="Open Sans"/>
                <a:cs typeface="Open Sans"/>
              </a:rPr>
              <a:t>Kävellen</a:t>
            </a:r>
            <a:r>
              <a:rPr lang="en-GB" sz="900">
                <a:effectLst/>
                <a:latin typeface="Open Sans"/>
                <a:ea typeface="Open Sans"/>
                <a:cs typeface="Open Sans"/>
              </a:rPr>
              <a:t> </a:t>
            </a:r>
            <a:r>
              <a:rPr lang="en-GB" sz="900" err="1">
                <a:effectLst/>
                <a:latin typeface="Open Sans"/>
                <a:ea typeface="Open Sans"/>
                <a:cs typeface="Open Sans"/>
              </a:rPr>
              <a:t>eteenpäin</a:t>
            </a:r>
            <a:r>
              <a:rPr lang="en-GB" sz="900">
                <a:effectLst/>
                <a:latin typeface="Open Sans"/>
                <a:ea typeface="Open Sans"/>
                <a:cs typeface="Open Sans"/>
              </a:rPr>
              <a:t> (</a:t>
            </a:r>
            <a:r>
              <a:rPr lang="en-GB" sz="900" err="1">
                <a:effectLst/>
                <a:latin typeface="Open Sans"/>
                <a:ea typeface="Open Sans"/>
                <a:cs typeface="Open Sans"/>
              </a:rPr>
              <a:t>Framåt</a:t>
            </a:r>
            <a:r>
              <a:rPr lang="en-GB" sz="900">
                <a:effectLst/>
                <a:latin typeface="Open Sans"/>
                <a:ea typeface="Open Sans"/>
                <a:cs typeface="Open Sans"/>
              </a:rPr>
              <a:t> till </a:t>
            </a:r>
            <a:r>
              <a:rPr lang="en-GB" sz="900" err="1">
                <a:effectLst/>
                <a:latin typeface="Open Sans"/>
                <a:ea typeface="Open Sans"/>
                <a:cs typeface="Open Sans"/>
              </a:rPr>
              <a:t>fots</a:t>
            </a:r>
            <a:r>
              <a:rPr lang="en-GB" sz="900">
                <a:effectLst/>
                <a:latin typeface="Open Sans"/>
                <a:ea typeface="Open Sans"/>
                <a:cs typeface="Open Sans"/>
              </a:rPr>
              <a:t>, </a:t>
            </a:r>
            <a:r>
              <a:rPr lang="en-GB" sz="900" err="1">
                <a:effectLst/>
                <a:latin typeface="Open Sans"/>
                <a:ea typeface="Open Sans"/>
                <a:cs typeface="Open Sans"/>
              </a:rPr>
              <a:t>på</a:t>
            </a:r>
            <a:r>
              <a:rPr lang="en-GB" sz="900">
                <a:effectLst/>
                <a:latin typeface="Open Sans"/>
                <a:ea typeface="Open Sans"/>
                <a:cs typeface="Open Sans"/>
              </a:rPr>
              <a:t> </a:t>
            </a:r>
            <a:r>
              <a:rPr lang="en-GB" sz="900" err="1">
                <a:effectLst/>
                <a:latin typeface="Open Sans"/>
                <a:ea typeface="Open Sans"/>
                <a:cs typeface="Open Sans"/>
              </a:rPr>
              <a:t>finska</a:t>
            </a:r>
            <a:r>
              <a:rPr lang="en-GB" sz="900">
                <a:effectLst/>
                <a:latin typeface="Open Sans"/>
                <a:ea typeface="Open Sans"/>
                <a:cs typeface="Open Sans"/>
              </a:rPr>
              <a:t>)</a:t>
            </a:r>
          </a:p>
          <a:p>
            <a:pPr marL="188595" lvl="0" indent="-188595">
              <a:lnSpc>
                <a:spcPct val="100000"/>
              </a:lnSpc>
            </a:pPr>
            <a:r>
              <a:rPr lang="en-GB" sz="900">
                <a:effectLst/>
                <a:latin typeface="Open Sans"/>
                <a:ea typeface="Open Sans"/>
                <a:cs typeface="Open Sans"/>
                <a:hlinkClick r:id="rId5"/>
              </a:rPr>
              <a:t>Drömmarnas motionsdag</a:t>
            </a:r>
            <a:endParaRPr lang="en-GB" sz="900">
              <a:effectLst/>
              <a:latin typeface="Open Sans"/>
              <a:ea typeface="Open Sans"/>
              <a:cs typeface="Open Sans"/>
            </a:endParaRPr>
          </a:p>
          <a:p>
            <a:pPr marL="0" indent="0">
              <a:lnSpc>
                <a:spcPct val="100000"/>
              </a:lnSpc>
              <a:spcAft>
                <a:spcPts val="800"/>
              </a:spcAft>
              <a:buNone/>
            </a:pPr>
            <a:r>
              <a:rPr lang="sv-SE" sz="900" b="1">
                <a:effectLst/>
                <a:latin typeface="Open Sans"/>
                <a:ea typeface="Open Sans"/>
                <a:cs typeface="Open Sans"/>
              </a:rPr>
              <a:t>För kommuninvånare och andra samarbetspartner:</a:t>
            </a:r>
          </a:p>
          <a:p>
            <a:pPr marL="188595" indent="-188595">
              <a:lnSpc>
                <a:spcPct val="100000"/>
              </a:lnSpc>
              <a:spcAft>
                <a:spcPts val="800"/>
              </a:spcAft>
            </a:pPr>
            <a:r>
              <a:rPr lang="sv-SE" sz="900">
                <a:solidFill>
                  <a:srgbClr val="954F72"/>
                </a:solidFill>
                <a:latin typeface="Open Sans"/>
                <a:ea typeface="Open Sans"/>
                <a:cs typeface="Open Sans"/>
                <a:hlinkClick r:id="rId6"/>
              </a:rPr>
              <a:t>Vandrande skolbuss</a:t>
            </a:r>
          </a:p>
          <a:p>
            <a:pPr marL="188595" indent="-188595">
              <a:lnSpc>
                <a:spcPct val="100000"/>
              </a:lnSpc>
              <a:spcAft>
                <a:spcPts val="800"/>
              </a:spcAft>
            </a:pPr>
            <a:r>
              <a:rPr lang="sv-SE" sz="900">
                <a:solidFill>
                  <a:srgbClr val="954F72"/>
                </a:solidFill>
                <a:latin typeface="Open Sans"/>
                <a:ea typeface="Open Sans"/>
                <a:cs typeface="Open Sans"/>
                <a:hlinkClick r:id="rId7"/>
              </a:rPr>
              <a:t>Gå ut med den äldre</a:t>
            </a:r>
            <a:endParaRPr lang="sv-SE" sz="900">
              <a:solidFill>
                <a:srgbClr val="954F72"/>
              </a:solidFill>
              <a:latin typeface="Open Sans"/>
              <a:ea typeface="Open Sans"/>
              <a:cs typeface="Open Sans"/>
            </a:endParaRPr>
          </a:p>
          <a:p>
            <a:pPr marL="188595" indent="-188595">
              <a:lnSpc>
                <a:spcPct val="100000"/>
              </a:lnSpc>
              <a:spcAft>
                <a:spcPts val="800"/>
              </a:spcAft>
            </a:pPr>
            <a:r>
              <a:rPr lang="sv-SE" sz="900">
                <a:solidFill>
                  <a:srgbClr val="954F72"/>
                </a:solidFill>
                <a:latin typeface="Open Sans"/>
                <a:ea typeface="Open Sans"/>
                <a:cs typeface="Open Sans"/>
                <a:hlinkClick r:id="rId8"/>
              </a:rPr>
              <a:t>Motionskompis</a:t>
            </a:r>
          </a:p>
          <a:p>
            <a:pPr marL="188595" indent="-188595">
              <a:lnSpc>
                <a:spcPct val="100000"/>
              </a:lnSpc>
              <a:spcAft>
                <a:spcPts val="800"/>
              </a:spcAft>
            </a:pPr>
            <a:r>
              <a:rPr lang="sv-SE" sz="900">
                <a:latin typeface="Open Sans"/>
                <a:ea typeface="Open Sans"/>
                <a:cs typeface="Open Sans"/>
                <a:hlinkClick r:id="rId9"/>
              </a:rPr>
              <a:t>Motionslots</a:t>
            </a:r>
          </a:p>
          <a:p>
            <a:pPr marL="0" indent="0">
              <a:lnSpc>
                <a:spcPct val="100000"/>
              </a:lnSpc>
              <a:spcAft>
                <a:spcPts val="800"/>
              </a:spcAft>
              <a:buNone/>
            </a:pPr>
            <a:r>
              <a:rPr lang="en-GB" sz="900" b="1" err="1">
                <a:effectLst/>
                <a:latin typeface="Open Sans" panose="020B0606030504020204" pitchFamily="34" charset="0"/>
                <a:ea typeface="Open Sans" panose="020B0606030504020204" pitchFamily="34" charset="0"/>
                <a:cs typeface="Open Sans" panose="020B0606030504020204" pitchFamily="34" charset="0"/>
              </a:rPr>
              <a:t>Cykling</a:t>
            </a:r>
            <a:endParaRPr lang="en-GB" sz="900" b="1">
              <a:effectLst/>
              <a:latin typeface="Open Sans" panose="020B0606030504020204" pitchFamily="34" charset="0"/>
              <a:ea typeface="Open Sans" panose="020B0606030504020204" pitchFamily="34" charset="0"/>
              <a:cs typeface="Open Sans" panose="020B0606030504020204" pitchFamily="34" charset="0"/>
            </a:endParaRPr>
          </a:p>
          <a:p>
            <a:pPr marL="188595" indent="-188595">
              <a:lnSpc>
                <a:spcPct val="100000"/>
              </a:lnSpc>
              <a:spcAft>
                <a:spcPts val="800"/>
              </a:spcAft>
            </a:pPr>
            <a:r>
              <a:rPr lang="sv-SE" sz="900">
                <a:effectLst/>
                <a:latin typeface="Open Sans"/>
                <a:ea typeface="Open Sans"/>
                <a:cs typeface="Open Sans"/>
              </a:rPr>
              <a:t>Kilometerkampen för cykling</a:t>
            </a:r>
          </a:p>
          <a:p>
            <a:pPr marL="188595" indent="-188595">
              <a:lnSpc>
                <a:spcPct val="100000"/>
              </a:lnSpc>
              <a:spcAft>
                <a:spcPts val="800"/>
              </a:spcAft>
            </a:pPr>
            <a:r>
              <a:rPr lang="sv-SE" sz="900">
                <a:effectLst/>
                <a:latin typeface="Open Sans"/>
                <a:ea typeface="Open Sans"/>
                <a:cs typeface="Open Sans"/>
              </a:rPr>
              <a:t>Vinterkilometerkampen</a:t>
            </a:r>
          </a:p>
          <a:p>
            <a:pPr marL="188595" indent="-188595">
              <a:lnSpc>
                <a:spcPct val="100000"/>
              </a:lnSpc>
              <a:spcAft>
                <a:spcPts val="800"/>
              </a:spcAft>
            </a:pPr>
            <a:r>
              <a:rPr lang="sv-SE" sz="900">
                <a:effectLst/>
                <a:latin typeface="Open Sans"/>
                <a:ea typeface="Open Sans"/>
                <a:cs typeface="Open Sans"/>
              </a:rPr>
              <a:t>Cykla till jobbet, skolan, träningen och affären, cykling utan ålder (</a:t>
            </a:r>
            <a:r>
              <a:rPr lang="sv-SE" sz="900" err="1">
                <a:effectLst/>
                <a:latin typeface="Open Sans"/>
                <a:ea typeface="Open Sans"/>
                <a:cs typeface="Open Sans"/>
              </a:rPr>
              <a:t>elcykeldagen</a:t>
            </a:r>
            <a:r>
              <a:rPr lang="sv-SE" sz="900">
                <a:effectLst/>
                <a:latin typeface="Open Sans"/>
                <a:ea typeface="Open Sans"/>
                <a:cs typeface="Open Sans"/>
              </a:rPr>
              <a:t>, familjecyklingsdagen, stadscykeldagen, cykelturismdagen</a:t>
            </a:r>
            <a:r>
              <a:rPr lang="en-GB" sz="900">
                <a:effectLst/>
                <a:latin typeface="Open Sans"/>
                <a:ea typeface="Open Sans"/>
                <a:cs typeface="Open Sans"/>
              </a:rPr>
              <a:t>) </a:t>
            </a:r>
            <a:r>
              <a:rPr lang="en-GB" sz="900" u="sng">
                <a:solidFill>
                  <a:srgbClr val="0563C1"/>
                </a:solidFill>
                <a:effectLst/>
                <a:latin typeface="Open Sans"/>
                <a:ea typeface="Open Sans"/>
                <a:cs typeface="Open Sans"/>
                <a:hlinkClick r:id="rId10"/>
              </a:rPr>
              <a:t>https://www.poljin.fi/fi/toimintaa/pyorailyviikko</a:t>
            </a:r>
            <a:endParaRPr lang="en-FI" sz="900">
              <a:effectLst/>
              <a:latin typeface="Open Sans"/>
              <a:ea typeface="Open Sans"/>
              <a:cs typeface="Open Sans"/>
            </a:endParaRPr>
          </a:p>
          <a:p>
            <a:pPr marL="188595" lvl="0" indent="-188595">
              <a:lnSpc>
                <a:spcPct val="100000"/>
              </a:lnSpc>
            </a:pPr>
            <a:r>
              <a:rPr lang="sv-SE" sz="900">
                <a:effectLst/>
                <a:latin typeface="Open Sans"/>
                <a:ea typeface="Open Sans"/>
                <a:cs typeface="Open Sans"/>
              </a:rPr>
              <a:t>Den nationella cykelveckan v. 20</a:t>
            </a:r>
          </a:p>
          <a:p>
            <a:pPr marL="188595" lvl="0" indent="-188595">
              <a:lnSpc>
                <a:spcPct val="100000"/>
              </a:lnSpc>
            </a:pPr>
            <a:r>
              <a:rPr lang="sv-SE" sz="900">
                <a:effectLst/>
                <a:latin typeface="Open Sans"/>
                <a:ea typeface="Open Sans"/>
                <a:cs typeface="Open Sans"/>
              </a:rPr>
              <a:t>Frukost till cykelpendlarna</a:t>
            </a:r>
          </a:p>
          <a:p>
            <a:pPr marL="188595" lvl="0" indent="-188595">
              <a:lnSpc>
                <a:spcPct val="100000"/>
              </a:lnSpc>
            </a:pPr>
            <a:r>
              <a:rPr lang="sv-SE" sz="900">
                <a:effectLst/>
                <a:latin typeface="Open Sans"/>
                <a:ea typeface="Open Sans"/>
                <a:cs typeface="Open Sans"/>
              </a:rPr>
              <a:t>Europeiska mobilitetsveckan</a:t>
            </a:r>
          </a:p>
          <a:p>
            <a:pPr marL="188595" lvl="0" indent="-188595">
              <a:lnSpc>
                <a:spcPct val="100000"/>
              </a:lnSpc>
            </a:pPr>
            <a:r>
              <a:rPr lang="sv-SE" sz="900">
                <a:effectLst/>
                <a:latin typeface="Open Sans"/>
                <a:ea typeface="Open Sans"/>
                <a:cs typeface="Open Sans"/>
              </a:rPr>
              <a:t>Drömmarnas motionsdag</a:t>
            </a:r>
          </a:p>
          <a:p>
            <a:pPr marL="0" indent="0">
              <a:lnSpc>
                <a:spcPct val="100000"/>
              </a:lnSpc>
              <a:spcAft>
                <a:spcPts val="800"/>
              </a:spcAft>
              <a:buNone/>
            </a:pPr>
            <a:r>
              <a:rPr lang="sv-SE" sz="900" b="1">
                <a:effectLst/>
                <a:latin typeface="Open Sans"/>
                <a:ea typeface="Open Sans"/>
                <a:cs typeface="Open Sans"/>
              </a:rPr>
              <a:t>För kommuninvånare och andra samarbetspartner:</a:t>
            </a:r>
          </a:p>
          <a:p>
            <a:pPr marL="188595" indent="-188595">
              <a:lnSpc>
                <a:spcPct val="100000"/>
              </a:lnSpc>
              <a:spcAft>
                <a:spcPts val="800"/>
              </a:spcAft>
            </a:pPr>
            <a:r>
              <a:rPr lang="en-GB" sz="900">
                <a:effectLst/>
                <a:latin typeface="Open Sans"/>
                <a:ea typeface="Open Sans"/>
                <a:cs typeface="Open Sans"/>
                <a:hlinkClick r:id="rId11"/>
              </a:rPr>
              <a:t>Stadscyklar</a:t>
            </a:r>
            <a:endParaRPr lang="en-FI" sz="900">
              <a:effectLst/>
              <a:latin typeface="Open Sans"/>
              <a:ea typeface="Open Sans"/>
              <a:cs typeface="Open Sans"/>
            </a:endParaRPr>
          </a:p>
          <a:p>
            <a:pPr marL="188595" indent="-188595">
              <a:lnSpc>
                <a:spcPct val="100000"/>
              </a:lnSpc>
              <a:spcAft>
                <a:spcPts val="800"/>
              </a:spcAft>
            </a:pPr>
            <a:r>
              <a:rPr lang="en-GB" sz="900">
                <a:effectLst/>
                <a:latin typeface="Open Sans"/>
                <a:ea typeface="Open Sans"/>
                <a:cs typeface="Open Sans"/>
                <a:hlinkClick r:id="rId12"/>
              </a:rPr>
              <a:t>Kilometerkampen för skolor</a:t>
            </a:r>
            <a:endParaRPr lang="en-FI" sz="900">
              <a:effectLst/>
              <a:latin typeface="Open Sans"/>
              <a:ea typeface="Open Sans"/>
              <a:cs typeface="Open Sans"/>
            </a:endParaRPr>
          </a:p>
          <a:p>
            <a:pPr marL="0" indent="0">
              <a:lnSpc>
                <a:spcPct val="100000"/>
              </a:lnSpc>
              <a:spcAft>
                <a:spcPts val="800"/>
              </a:spcAft>
              <a:buNone/>
            </a:pPr>
            <a:r>
              <a:rPr lang="en-GB" sz="900" b="1" err="1">
                <a:effectLst/>
                <a:latin typeface="Open Sans" panose="020B0606030504020204" pitchFamily="34" charset="0"/>
                <a:ea typeface="Open Sans" panose="020B0606030504020204" pitchFamily="34" charset="0"/>
                <a:cs typeface="Open Sans" panose="020B0606030504020204" pitchFamily="34" charset="0"/>
              </a:rPr>
              <a:t>Kollektivtrafik</a:t>
            </a:r>
            <a:endParaRPr lang="en-GB" sz="900" b="1">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00000"/>
              </a:lnSpc>
              <a:spcAft>
                <a:spcPts val="800"/>
              </a:spcAft>
              <a:buNone/>
            </a:pPr>
            <a:r>
              <a:rPr lang="en-GB" sz="900">
                <a:effectLst/>
                <a:latin typeface="Open Sans"/>
                <a:ea typeface="Open Sans"/>
                <a:cs typeface="Open Sans"/>
                <a:hlinkClick r:id="rId13"/>
              </a:rPr>
              <a:t>TyöBussaile! </a:t>
            </a:r>
            <a:r>
              <a:rPr lang="en-GB" sz="900">
                <a:effectLst/>
                <a:latin typeface="Open Sans"/>
                <a:ea typeface="Open Sans"/>
                <a:cs typeface="Open Sans"/>
              </a:rPr>
              <a:t>–</a:t>
            </a:r>
            <a:r>
              <a:rPr lang="en-GB" sz="900" err="1">
                <a:effectLst/>
                <a:latin typeface="Open Sans"/>
                <a:ea typeface="Open Sans"/>
                <a:cs typeface="Open Sans"/>
              </a:rPr>
              <a:t>kampanjen</a:t>
            </a:r>
            <a:r>
              <a:rPr lang="en-GB" sz="900">
                <a:effectLst/>
                <a:latin typeface="Open Sans"/>
                <a:ea typeface="Open Sans"/>
                <a:cs typeface="Open Sans"/>
              </a:rPr>
              <a:t> (Valonia)</a:t>
            </a:r>
            <a:endParaRPr lang="en-FI" sz="900">
              <a:effectLst/>
              <a:latin typeface="Open Sans"/>
              <a:ea typeface="Open Sans"/>
              <a:cs typeface="Open Sans"/>
            </a:endParaRPr>
          </a:p>
          <a:p>
            <a:pPr marL="188595" lvl="0" indent="-188595">
              <a:lnSpc>
                <a:spcPct val="100000"/>
              </a:lnSpc>
              <a:spcAft>
                <a:spcPts val="800"/>
              </a:spcAft>
            </a:pPr>
            <a:r>
              <a:rPr lang="en-GB" sz="900" err="1">
                <a:effectLst/>
                <a:latin typeface="Open Sans"/>
                <a:ea typeface="Open Sans"/>
                <a:cs typeface="Open Sans"/>
              </a:rPr>
              <a:t>Bilfria</a:t>
            </a:r>
            <a:r>
              <a:rPr lang="en-GB" sz="900">
                <a:effectLst/>
                <a:latin typeface="Open Sans"/>
                <a:ea typeface="Open Sans"/>
                <a:cs typeface="Open Sans"/>
              </a:rPr>
              <a:t> </a:t>
            </a:r>
            <a:r>
              <a:rPr lang="en-GB" sz="900" err="1">
                <a:effectLst/>
                <a:latin typeface="Open Sans"/>
                <a:ea typeface="Open Sans"/>
                <a:cs typeface="Open Sans"/>
              </a:rPr>
              <a:t>dagen</a:t>
            </a:r>
            <a:r>
              <a:rPr lang="en-GB" sz="900">
                <a:effectLst/>
                <a:latin typeface="Open Sans"/>
                <a:ea typeface="Open Sans"/>
                <a:cs typeface="Open Sans"/>
              </a:rPr>
              <a:t> 22.9</a:t>
            </a:r>
          </a:p>
          <a:p>
            <a:pPr marL="0" lvl="0" indent="0">
              <a:lnSpc>
                <a:spcPct val="100000"/>
              </a:lnSpc>
              <a:spcAft>
                <a:spcPts val="800"/>
              </a:spcAft>
              <a:buNone/>
            </a:pPr>
            <a:r>
              <a:rPr lang="en-GB" sz="900" b="1" err="1">
                <a:effectLst/>
                <a:latin typeface="Open Sans" panose="020B0606030504020204" pitchFamily="34" charset="0"/>
                <a:ea typeface="Open Sans" panose="020B0606030504020204" pitchFamily="34" charset="0"/>
                <a:cs typeface="Open Sans" panose="020B0606030504020204" pitchFamily="34" charset="0"/>
              </a:rPr>
              <a:t>Distansarbete</a:t>
            </a:r>
            <a:endParaRPr lang="en-GB" sz="900" b="1">
              <a:effectLst/>
              <a:latin typeface="Open Sans" panose="020B0606030504020204" pitchFamily="34" charset="0"/>
              <a:ea typeface="Open Sans" panose="020B0606030504020204" pitchFamily="34" charset="0"/>
              <a:cs typeface="Open Sans" panose="020B0606030504020204" pitchFamily="34" charset="0"/>
            </a:endParaRPr>
          </a:p>
          <a:p>
            <a:pPr marL="188595" indent="-188595">
              <a:lnSpc>
                <a:spcPct val="100000"/>
              </a:lnSpc>
              <a:spcAft>
                <a:spcPts val="800"/>
              </a:spcAft>
            </a:pPr>
            <a:r>
              <a:rPr lang="en-GB" sz="900">
                <a:latin typeface="Open Sans"/>
                <a:ea typeface="+mn-lt"/>
                <a:cs typeface="+mn-lt"/>
                <a:hlinkClick r:id="rId14"/>
              </a:rPr>
              <a:t>Instruktioner för säkert distansarbete</a:t>
            </a:r>
            <a:endParaRPr lang="en-GB" sz="900">
              <a:latin typeface="Open Sans"/>
              <a:ea typeface="+mn-lt"/>
              <a:cs typeface="+mn-lt"/>
            </a:endParaRPr>
          </a:p>
          <a:p>
            <a:pPr marL="188595" indent="-188595">
              <a:lnSpc>
                <a:spcPct val="100000"/>
              </a:lnSpc>
              <a:spcAft>
                <a:spcPts val="800"/>
              </a:spcAft>
            </a:pPr>
            <a:endParaRPr lang="en-GB" sz="90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12" name="Slide Number Placeholder 11"/>
          <p:cNvSpPr>
            <a:spLocks noGrp="1"/>
          </p:cNvSpPr>
          <p:nvPr>
            <p:ph type="sldNum" sz="quarter" idx="12"/>
          </p:nvPr>
        </p:nvSpPr>
        <p:spPr/>
        <p:txBody>
          <a:bodyPr/>
          <a:lstStyle/>
          <a:p>
            <a:fld id="{AA0C4E0D-2FB6-4DD6-9704-C7A2E0BC0870}" type="slidenum">
              <a:rPr lang="en-GB" smtClean="0"/>
              <a:t>8</a:t>
            </a:fld>
            <a:endParaRPr lang="en-GB"/>
          </a:p>
        </p:txBody>
      </p:sp>
    </p:spTree>
    <p:extLst>
      <p:ext uri="{BB962C8B-B14F-4D97-AF65-F5344CB8AC3E}">
        <p14:creationId xmlns:p14="http://schemas.microsoft.com/office/powerpoint/2010/main" val="42150882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CA341CEA695BE4469AED5A4CE0E793DD" ma:contentTypeVersion="13" ma:contentTypeDescription="Luo uusi asiakirja." ma:contentTypeScope="" ma:versionID="bc7fb4877fadd2b70feae5d928b3a5b7">
  <xsd:schema xmlns:xsd="http://www.w3.org/2001/XMLSchema" xmlns:xs="http://www.w3.org/2001/XMLSchema" xmlns:p="http://schemas.microsoft.com/office/2006/metadata/properties" xmlns:ns2="97798e35-6295-4fad-99fc-4a7e545c8655" xmlns:ns3="a2c1fbe0-0553-4a4a-a204-fee0165615f9" targetNamespace="http://schemas.microsoft.com/office/2006/metadata/properties" ma:root="true" ma:fieldsID="042d507544c2f3307fa08180bdd50332" ns2:_="" ns3:_="">
    <xsd:import namespace="97798e35-6295-4fad-99fc-4a7e545c8655"/>
    <xsd:import namespace="a2c1fbe0-0553-4a4a-a204-fee0165615f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798e35-6295-4fad-99fc-4a7e545c86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c1fbe0-0553-4a4a-a204-fee0165615f9" elementFormDefault="qualified">
    <xsd:import namespace="http://schemas.microsoft.com/office/2006/documentManagement/types"/>
    <xsd:import namespace="http://schemas.microsoft.com/office/infopath/2007/PartnerControls"/>
    <xsd:element name="SharedWithUsers" ma:index="19"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C22A389-7B93-41DC-AE5F-32A155250BD1}">
  <ds:schemaRefs>
    <ds:schemaRef ds:uri="97798e35-6295-4fad-99fc-4a7e545c8655"/>
    <ds:schemaRef ds:uri="a2c1fbe0-0553-4a4a-a204-fee0165615f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E794B7F-944B-40DF-A147-C41F01160D07}">
  <ds:schemaRefs>
    <ds:schemaRef ds:uri="http://schemas.microsoft.com/sharepoint/v3/contenttype/forms"/>
  </ds:schemaRefs>
</ds:datastoreItem>
</file>

<file path=customXml/itemProps3.xml><?xml version="1.0" encoding="utf-8"?>
<ds:datastoreItem xmlns:ds="http://schemas.openxmlformats.org/officeDocument/2006/customXml" ds:itemID="{9D06C7E4-A1CF-466B-A561-E60B22E6505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8</Slides>
  <Notes>1</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Motion rör oss alla – åtgärder  i verksamhetsmodellen </vt:lpstr>
      <vt:lpstr>Allmänna åtgärder (bl.a. aktiv pendling)</vt:lpstr>
      <vt:lpstr>Promenader</vt:lpstr>
      <vt:lpstr>Cykling</vt:lpstr>
      <vt:lpstr>Cykling</vt:lpstr>
      <vt:lpstr>Cykelservicejippo</vt:lpstr>
      <vt:lpstr>Distansarbete</vt:lpstr>
      <vt:lpstr>Kampanjer och jippon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Mika Telkkä</dc:creator>
  <cp:revision>1</cp:revision>
  <dcterms:created xsi:type="dcterms:W3CDTF">2021-10-25T08:37:10Z</dcterms:created>
  <dcterms:modified xsi:type="dcterms:W3CDTF">2022-03-11T13:54:24Z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0x010100CA341CEA695BE4469AED5A4CE0E793DD</vt:lpwstr>
  </property>
</Properties>
</file>